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8332" r:id="rId5"/>
    <p:sldId id="8331" r:id="rId6"/>
    <p:sldId id="8337" r:id="rId7"/>
    <p:sldId id="8325" r:id="rId8"/>
    <p:sldId id="8326" r:id="rId9"/>
    <p:sldId id="8324" r:id="rId10"/>
    <p:sldId id="832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68" userDrawn="1">
          <p15:clr>
            <a:srgbClr val="A4A3A4"/>
          </p15:clr>
        </p15:guide>
        <p15:guide id="4" pos="2136" userDrawn="1">
          <p15:clr>
            <a:srgbClr val="A4A3A4"/>
          </p15:clr>
        </p15:guide>
        <p15:guide id="5" pos="3744" userDrawn="1">
          <p15:clr>
            <a:srgbClr val="A4A3A4"/>
          </p15:clr>
        </p15:guide>
        <p15:guide id="6" pos="3936" userDrawn="1">
          <p15:clr>
            <a:srgbClr val="A4A3A4"/>
          </p15:clr>
        </p15:guide>
        <p15:guide id="7" pos="5520" userDrawn="1">
          <p15:clr>
            <a:srgbClr val="A4A3A4"/>
          </p15:clr>
        </p15:guide>
        <p15:guide id="8" pos="5712" userDrawn="1">
          <p15:clr>
            <a:srgbClr val="A4A3A4"/>
          </p15:clr>
        </p15:guide>
        <p15:guide id="9" pos="3552" userDrawn="1">
          <p15:clr>
            <a:srgbClr val="A4A3A4"/>
          </p15:clr>
        </p15:guide>
        <p15:guide id="10"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92ED7E-C8E1-A8C8-066D-BF150DE9F539}" v="16" dt="2024-11-25T17:20:59.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p:restoredTop sz="94694"/>
  </p:normalViewPr>
  <p:slideViewPr>
    <p:cSldViewPr snapToGrid="0" showGuides="1">
      <p:cViewPr varScale="1">
        <p:scale>
          <a:sx n="121" d="100"/>
          <a:sy n="121" d="100"/>
        </p:scale>
        <p:origin x="800" y="176"/>
      </p:cViewPr>
      <p:guideLst>
        <p:guide pos="1968"/>
        <p:guide pos="2136"/>
        <p:guide pos="3744"/>
        <p:guide pos="3936"/>
        <p:guide pos="5520"/>
        <p:guide pos="5712"/>
        <p:guide pos="3552"/>
        <p:guide orient="horz" pos="2160"/>
      </p:guideLst>
    </p:cSldViewPr>
  </p:slideViewPr>
  <p:notesTextViewPr>
    <p:cViewPr>
      <p:scale>
        <a:sx n="1" d="1"/>
        <a:sy n="1" d="1"/>
      </p:scale>
      <p:origin x="0" y="0"/>
    </p:cViewPr>
  </p:notesTextViewPr>
  <p:gridSpacing cx="914400" cy="9144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1BC62-7363-374B-81BE-0515DB291DBC}"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97DBAB-4BCB-9446-9AE0-25CA234E5BF4}" type="slidenum">
              <a:rPr lang="en-US" smtClean="0"/>
              <a:t>‹#›</a:t>
            </a:fld>
            <a:endParaRPr lang="en-US"/>
          </a:p>
        </p:txBody>
      </p:sp>
    </p:spTree>
    <p:extLst>
      <p:ext uri="{BB962C8B-B14F-4D97-AF65-F5344CB8AC3E}">
        <p14:creationId xmlns:p14="http://schemas.microsoft.com/office/powerpoint/2010/main" val="571350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97DBAB-4BCB-9446-9AE0-25CA234E5BF4}" type="slidenum">
              <a:rPr lang="en-US" smtClean="0"/>
              <a:t>1</a:t>
            </a:fld>
            <a:endParaRPr lang="en-US"/>
          </a:p>
        </p:txBody>
      </p:sp>
    </p:spTree>
    <p:extLst>
      <p:ext uri="{BB962C8B-B14F-4D97-AF65-F5344CB8AC3E}">
        <p14:creationId xmlns:p14="http://schemas.microsoft.com/office/powerpoint/2010/main" val="236108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97DBAB-4BCB-9446-9AE0-25CA234E5BF4}" type="slidenum">
              <a:rPr lang="en-US" smtClean="0"/>
              <a:t>2</a:t>
            </a:fld>
            <a:endParaRPr lang="en-US"/>
          </a:p>
        </p:txBody>
      </p:sp>
    </p:spTree>
    <p:extLst>
      <p:ext uri="{BB962C8B-B14F-4D97-AF65-F5344CB8AC3E}">
        <p14:creationId xmlns:p14="http://schemas.microsoft.com/office/powerpoint/2010/main" val="516693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99107-B206-866D-14B2-DADAD1D594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613D2-FF76-2083-B37C-A357234129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31E38B-4F4E-0EF4-9F67-00546A389B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948831-7FF7-C002-220F-A2DE290B2727}"/>
              </a:ext>
            </a:extLst>
          </p:cNvPr>
          <p:cNvSpPr>
            <a:spLocks noGrp="1"/>
          </p:cNvSpPr>
          <p:nvPr>
            <p:ph type="sldNum" sz="quarter" idx="5"/>
          </p:nvPr>
        </p:nvSpPr>
        <p:spPr/>
        <p:txBody>
          <a:bodyPr/>
          <a:lstStyle/>
          <a:p>
            <a:fld id="{8197DBAB-4BCB-9446-9AE0-25CA234E5BF4}" type="slidenum">
              <a:rPr lang="en-US" smtClean="0"/>
              <a:t>3</a:t>
            </a:fld>
            <a:endParaRPr lang="en-US"/>
          </a:p>
        </p:txBody>
      </p:sp>
    </p:spTree>
    <p:extLst>
      <p:ext uri="{BB962C8B-B14F-4D97-AF65-F5344CB8AC3E}">
        <p14:creationId xmlns:p14="http://schemas.microsoft.com/office/powerpoint/2010/main" val="412856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1DD27-67B4-7A5D-B23D-18CF7063A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EC0251-C8FB-70C3-1D5D-A62F4E90C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8E6CB-125F-ED5D-60C9-CF2C8692E9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7BF71B-8406-8EE0-707E-9578A6CDBD67}"/>
              </a:ext>
            </a:extLst>
          </p:cNvPr>
          <p:cNvSpPr>
            <a:spLocks noGrp="1"/>
          </p:cNvSpPr>
          <p:nvPr>
            <p:ph type="sldNum" sz="quarter" idx="5"/>
          </p:nvPr>
        </p:nvSpPr>
        <p:spPr/>
        <p:txBody>
          <a:bodyPr/>
          <a:lstStyle/>
          <a:p>
            <a:fld id="{8197DBAB-4BCB-9446-9AE0-25CA234E5BF4}" type="slidenum">
              <a:rPr lang="en-US" smtClean="0"/>
              <a:t>5</a:t>
            </a:fld>
            <a:endParaRPr lang="en-US"/>
          </a:p>
        </p:txBody>
      </p:sp>
    </p:spTree>
    <p:extLst>
      <p:ext uri="{BB962C8B-B14F-4D97-AF65-F5344CB8AC3E}">
        <p14:creationId xmlns:p14="http://schemas.microsoft.com/office/powerpoint/2010/main" val="114767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69198-4457-EE4E-0EA8-877101563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6543D5-8D6D-2822-FE6C-1C37AC1B9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B7B4B7-CBC8-D22C-A6D9-752D4521C4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B13C46-35ED-2802-E553-50450581E7A9}"/>
              </a:ext>
            </a:extLst>
          </p:cNvPr>
          <p:cNvSpPr>
            <a:spLocks noGrp="1"/>
          </p:cNvSpPr>
          <p:nvPr>
            <p:ph type="sldNum" sz="quarter" idx="5"/>
          </p:nvPr>
        </p:nvSpPr>
        <p:spPr/>
        <p:txBody>
          <a:bodyPr/>
          <a:lstStyle/>
          <a:p>
            <a:fld id="{8197DBAB-4BCB-9446-9AE0-25CA234E5BF4}" type="slidenum">
              <a:rPr lang="en-US" smtClean="0"/>
              <a:t>6</a:t>
            </a:fld>
            <a:endParaRPr lang="en-US"/>
          </a:p>
        </p:txBody>
      </p:sp>
    </p:spTree>
    <p:extLst>
      <p:ext uri="{BB962C8B-B14F-4D97-AF65-F5344CB8AC3E}">
        <p14:creationId xmlns:p14="http://schemas.microsoft.com/office/powerpoint/2010/main" val="517801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97DBAB-4BCB-9446-9AE0-25CA234E5BF4}" type="slidenum">
              <a:rPr lang="en-US" smtClean="0"/>
              <a:t>7</a:t>
            </a:fld>
            <a:endParaRPr lang="en-US"/>
          </a:p>
        </p:txBody>
      </p:sp>
    </p:spTree>
    <p:extLst>
      <p:ext uri="{BB962C8B-B14F-4D97-AF65-F5344CB8AC3E}">
        <p14:creationId xmlns:p14="http://schemas.microsoft.com/office/powerpoint/2010/main" val="236216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CB22C3-3DB7-E18C-6C9F-5934E639C2BC}"/>
              </a:ext>
            </a:extLst>
          </p:cNvPr>
          <p:cNvSpPr>
            <a:spLocks noGrp="1"/>
          </p:cNvSpPr>
          <p:nvPr>
            <p:ph type="title"/>
          </p:nvPr>
        </p:nvSpPr>
        <p:spPr>
          <a:xfrm>
            <a:off x="609600" y="685800"/>
            <a:ext cx="10364595" cy="398041"/>
          </a:xfrm>
        </p:spPr>
        <p:txBody>
          <a:bodyPr/>
          <a:lstStyle>
            <a:lvl1pPr>
              <a:defRPr sz="2800"/>
            </a:lvl1pPr>
          </a:lstStyle>
          <a:p>
            <a:r>
              <a:rPr lang="en-US"/>
              <a:t>Click to edit Master title style</a:t>
            </a:r>
          </a:p>
        </p:txBody>
      </p:sp>
      <p:sp>
        <p:nvSpPr>
          <p:cNvPr id="7" name="Text Placeholder 6">
            <a:extLst>
              <a:ext uri="{FF2B5EF4-FFF2-40B4-BE49-F238E27FC236}">
                <a16:creationId xmlns:a16="http://schemas.microsoft.com/office/drawing/2014/main" id="{BFA9E391-D982-7CEC-C6CC-2C632ABC4CF6}"/>
              </a:ext>
            </a:extLst>
          </p:cNvPr>
          <p:cNvSpPr>
            <a:spLocks noGrp="1"/>
          </p:cNvSpPr>
          <p:nvPr>
            <p:ph type="body" sz="quarter" idx="10"/>
          </p:nvPr>
        </p:nvSpPr>
        <p:spPr>
          <a:xfrm>
            <a:off x="609600" y="1588168"/>
            <a:ext cx="10972800" cy="435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68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ard Overview">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524B05AF-F7F4-E2B5-8850-9E435B360180}"/>
              </a:ext>
            </a:extLst>
          </p:cNvPr>
          <p:cNvSpPr>
            <a:spLocks noGrp="1"/>
          </p:cNvSpPr>
          <p:nvPr>
            <p:ph type="pic" sz="quarter" idx="11"/>
          </p:nvPr>
        </p:nvSpPr>
        <p:spPr>
          <a:xfrm>
            <a:off x="6369132" y="2588347"/>
            <a:ext cx="1421081" cy="1135367"/>
          </a:xfrm>
        </p:spPr>
        <p:txBody>
          <a:bodyPr>
            <a:normAutofit/>
          </a:bodyPr>
          <a:lstStyle>
            <a:lvl1pPr marL="0" indent="0" algn="ctr">
              <a:buNone/>
              <a:defRPr sz="1200"/>
            </a:lvl1pPr>
          </a:lstStyle>
          <a:p>
            <a:endParaRPr lang="en-US"/>
          </a:p>
        </p:txBody>
      </p:sp>
      <p:sp>
        <p:nvSpPr>
          <p:cNvPr id="12" name="Picture Placeholder 4">
            <a:extLst>
              <a:ext uri="{FF2B5EF4-FFF2-40B4-BE49-F238E27FC236}">
                <a16:creationId xmlns:a16="http://schemas.microsoft.com/office/drawing/2014/main" id="{921D4559-230B-DFEA-E39D-40E68EF96D6F}"/>
              </a:ext>
            </a:extLst>
          </p:cNvPr>
          <p:cNvSpPr>
            <a:spLocks noGrp="1"/>
          </p:cNvSpPr>
          <p:nvPr>
            <p:ph type="pic" sz="quarter" idx="12"/>
          </p:nvPr>
        </p:nvSpPr>
        <p:spPr>
          <a:xfrm>
            <a:off x="8150430" y="2588347"/>
            <a:ext cx="1421081" cy="1135367"/>
          </a:xfrm>
        </p:spPr>
        <p:txBody>
          <a:bodyPr>
            <a:normAutofit/>
          </a:bodyPr>
          <a:lstStyle>
            <a:lvl1pPr marL="0" indent="0" algn="ctr">
              <a:buNone/>
              <a:defRPr sz="1200"/>
            </a:lvl1pPr>
          </a:lstStyle>
          <a:p>
            <a:endParaRPr lang="en-US"/>
          </a:p>
        </p:txBody>
      </p:sp>
      <p:sp>
        <p:nvSpPr>
          <p:cNvPr id="13" name="Picture Placeholder 4">
            <a:extLst>
              <a:ext uri="{FF2B5EF4-FFF2-40B4-BE49-F238E27FC236}">
                <a16:creationId xmlns:a16="http://schemas.microsoft.com/office/drawing/2014/main" id="{47E53626-98D3-D2A4-DC37-AD082016911A}"/>
              </a:ext>
            </a:extLst>
          </p:cNvPr>
          <p:cNvSpPr>
            <a:spLocks noGrp="1"/>
          </p:cNvSpPr>
          <p:nvPr>
            <p:ph type="pic" sz="quarter" idx="13"/>
          </p:nvPr>
        </p:nvSpPr>
        <p:spPr>
          <a:xfrm>
            <a:off x="9991105" y="2588347"/>
            <a:ext cx="1421081" cy="1135367"/>
          </a:xfrm>
        </p:spPr>
        <p:txBody>
          <a:bodyPr>
            <a:normAutofit/>
          </a:bodyPr>
          <a:lstStyle>
            <a:lvl1pPr marL="0" indent="0" algn="ctr">
              <a:buNone/>
              <a:defRPr sz="1200"/>
            </a:lvl1pPr>
          </a:lstStyle>
          <a:p>
            <a:endParaRPr lang="en-US"/>
          </a:p>
        </p:txBody>
      </p:sp>
      <p:sp>
        <p:nvSpPr>
          <p:cNvPr id="5" name="Picture Placeholder 4">
            <a:extLst>
              <a:ext uri="{FF2B5EF4-FFF2-40B4-BE49-F238E27FC236}">
                <a16:creationId xmlns:a16="http://schemas.microsoft.com/office/drawing/2014/main" id="{67274AA3-7C9F-166D-1869-EECAD2C86501}"/>
              </a:ext>
            </a:extLst>
          </p:cNvPr>
          <p:cNvSpPr>
            <a:spLocks noGrp="1"/>
          </p:cNvSpPr>
          <p:nvPr>
            <p:ph type="pic" sz="quarter" idx="10"/>
          </p:nvPr>
        </p:nvSpPr>
        <p:spPr>
          <a:xfrm>
            <a:off x="609600" y="1341438"/>
            <a:ext cx="2205038" cy="1401762"/>
          </a:xfrm>
        </p:spPr>
        <p:txBody>
          <a:bodyPr>
            <a:normAutofit/>
          </a:bodyPr>
          <a:lstStyle>
            <a:lvl1pPr marL="0" indent="0" algn="ctr">
              <a:buNone/>
              <a:defRPr sz="1200"/>
            </a:lvl1pPr>
          </a:lstStyle>
          <a:p>
            <a:endParaRPr lang="en-US"/>
          </a:p>
        </p:txBody>
      </p:sp>
      <p:sp>
        <p:nvSpPr>
          <p:cNvPr id="6" name="Title 5">
            <a:extLst>
              <a:ext uri="{FF2B5EF4-FFF2-40B4-BE49-F238E27FC236}">
                <a16:creationId xmlns:a16="http://schemas.microsoft.com/office/drawing/2014/main" id="{89CB22C3-3DB7-E18C-6C9F-5934E639C2BC}"/>
              </a:ext>
            </a:extLst>
          </p:cNvPr>
          <p:cNvSpPr>
            <a:spLocks noGrp="1"/>
          </p:cNvSpPr>
          <p:nvPr>
            <p:ph type="title"/>
          </p:nvPr>
        </p:nvSpPr>
        <p:spPr>
          <a:xfrm>
            <a:off x="609600" y="685800"/>
            <a:ext cx="10364595" cy="398041"/>
          </a:xfrm>
        </p:spPr>
        <p:txBody>
          <a:bodyPr/>
          <a:lstStyle>
            <a:lvl1pPr>
              <a:defRPr sz="2800"/>
            </a:lvl1pPr>
          </a:lstStyle>
          <a:p>
            <a:r>
              <a:rPr lang="en-US"/>
              <a:t>Click to edit Master title style</a:t>
            </a:r>
          </a:p>
        </p:txBody>
      </p:sp>
    </p:spTree>
    <p:extLst>
      <p:ext uri="{BB962C8B-B14F-4D97-AF65-F5344CB8AC3E}">
        <p14:creationId xmlns:p14="http://schemas.microsoft.com/office/powerpoint/2010/main" val="219418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21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1409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B6744-11AC-6FFC-5AFD-559B67402567}"/>
              </a:ext>
            </a:extLst>
          </p:cNvPr>
          <p:cNvSpPr>
            <a:spLocks noGrp="1"/>
          </p:cNvSpPr>
          <p:nvPr>
            <p:ph type="title"/>
          </p:nvPr>
        </p:nvSpPr>
        <p:spPr>
          <a:xfrm>
            <a:off x="609600" y="685800"/>
            <a:ext cx="10364595" cy="378164"/>
          </a:xfrm>
          <a:prstGeom prst="rect">
            <a:avLst/>
          </a:prstGeom>
        </p:spPr>
        <p:txBody>
          <a:bodyPr vert="horz" lIns="0" tIns="0" rIns="0" bIns="0" rtlCol="0" anchor="t" anchorCtr="0">
            <a:noAutofit/>
          </a:bodyPr>
          <a:lstStyle/>
          <a:p>
            <a:r>
              <a:rPr lang="en-US"/>
              <a:t>Click to edit Master title style</a:t>
            </a:r>
          </a:p>
        </p:txBody>
      </p:sp>
      <p:sp>
        <p:nvSpPr>
          <p:cNvPr id="6" name="Text Placeholder 5">
            <a:extLst>
              <a:ext uri="{FF2B5EF4-FFF2-40B4-BE49-F238E27FC236}">
                <a16:creationId xmlns:a16="http://schemas.microsoft.com/office/drawing/2014/main" id="{602AEDFC-F0B3-C1FD-BC99-4EE1208F0263}"/>
              </a:ext>
            </a:extLst>
          </p:cNvPr>
          <p:cNvSpPr>
            <a:spLocks noGrp="1"/>
          </p:cNvSpPr>
          <p:nvPr>
            <p:ph type="body" idx="1"/>
          </p:nvPr>
        </p:nvSpPr>
        <p:spPr>
          <a:xfrm>
            <a:off x="609600" y="1612232"/>
            <a:ext cx="10972800" cy="456473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7589018"/>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6" r:id="rId3"/>
    <p:sldLayoutId id="2147483679" r:id="rId4"/>
  </p:sldLayoutIdLst>
  <p:txStyles>
    <p:titleStyle>
      <a:lvl1pPr algn="l" defTabSz="914400" rtl="0" eaLnBrk="1" latinLnBrk="0" hangingPunct="1">
        <a:lnSpc>
          <a:spcPct val="90000"/>
        </a:lnSpc>
        <a:spcBef>
          <a:spcPct val="0"/>
        </a:spcBef>
        <a:buNone/>
        <a:defRPr sz="2800" b="1" i="0" kern="1200">
          <a:solidFill>
            <a:schemeClr val="tx1"/>
          </a:solidFill>
          <a:latin typeface="Aptos Display" panose="020B0004020202020204" pitchFamily="34" charset="0"/>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6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384" userDrawn="1">
          <p15:clr>
            <a:srgbClr val="F26B43"/>
          </p15:clr>
        </p15:guide>
        <p15:guide id="3" pos="7296"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D555196-7664-368D-3897-79DE7E536D5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543E2CD-41E7-4895-FAAC-8FB0733D774B}"/>
              </a:ext>
            </a:extLst>
          </p:cNvPr>
          <p:cNvPicPr>
            <a:picLocks noChangeAspect="1"/>
          </p:cNvPicPr>
          <p:nvPr/>
        </p:nvPicPr>
        <p:blipFill>
          <a:blip r:embed="rId3"/>
          <a:srcRect r="11181"/>
          <a:stretch/>
        </p:blipFill>
        <p:spPr>
          <a:xfrm>
            <a:off x="9075" y="1011487"/>
            <a:ext cx="12182925" cy="4233633"/>
          </a:xfrm>
          <a:prstGeom prst="rect">
            <a:avLst/>
          </a:prstGeom>
        </p:spPr>
      </p:pic>
      <p:sp>
        <p:nvSpPr>
          <p:cNvPr id="7" name="Subtitle 2">
            <a:extLst>
              <a:ext uri="{FF2B5EF4-FFF2-40B4-BE49-F238E27FC236}">
                <a16:creationId xmlns:a16="http://schemas.microsoft.com/office/drawing/2014/main" id="{9644835C-5928-B3A6-EBE2-70F122673F56}"/>
              </a:ext>
            </a:extLst>
          </p:cNvPr>
          <p:cNvSpPr txBox="1">
            <a:spLocks/>
          </p:cNvSpPr>
          <p:nvPr/>
        </p:nvSpPr>
        <p:spPr>
          <a:xfrm>
            <a:off x="10219879" y="5979556"/>
            <a:ext cx="1362521" cy="598715"/>
          </a:xfrm>
          <a:prstGeom prst="rect">
            <a:avLst/>
          </a:prstGeom>
        </p:spPr>
        <p:txBody>
          <a:bodyPr lIns="0" tIns="0" rIns="0" bIns="0"/>
          <a:lstStyle>
            <a:lvl1pPr marL="0" indent="0" algn="l" defTabSz="914400" rtl="0" eaLnBrk="1" latinLnBrk="0" hangingPunct="1">
              <a:lnSpc>
                <a:spcPct val="100000"/>
              </a:lnSpc>
              <a:spcBef>
                <a:spcPts val="1000"/>
              </a:spcBef>
              <a:buClr>
                <a:schemeClr val="tx2"/>
              </a:buClr>
              <a:buFont typeface="Arial" panose="020B0604020202020204" pitchFamily="34" charset="0"/>
              <a:buNone/>
              <a:defRPr sz="1300" b="0" i="0" kern="1200">
                <a:solidFill>
                  <a:schemeClr val="bg2">
                    <a:alpha val="50000"/>
                  </a:schemeClr>
                </a:solidFill>
                <a:latin typeface="Aptos Light" panose="020B0004020202020204" pitchFamily="34" charset="0"/>
                <a:ea typeface="+mn-ea"/>
                <a:cs typeface="+mn-cs"/>
              </a:defRPr>
            </a:lvl1pPr>
            <a:lvl2pPr marL="457200" indent="0" algn="ctr" defTabSz="914400" rtl="0" eaLnBrk="1" latinLnBrk="0" hangingPunct="1">
              <a:lnSpc>
                <a:spcPct val="100000"/>
              </a:lnSpc>
              <a:spcBef>
                <a:spcPts val="500"/>
              </a:spcBef>
              <a:buClr>
                <a:schemeClr val="tx2"/>
              </a:buClr>
              <a:buFont typeface="Arial" panose="020B0604020202020204" pitchFamily="34" charset="0"/>
              <a:buNone/>
              <a:defRPr sz="2000" b="0" i="0" kern="1200">
                <a:solidFill>
                  <a:schemeClr val="tx1"/>
                </a:solidFill>
                <a:latin typeface="Aptos Light" panose="020B0004020202020204" pitchFamily="34" charset="0"/>
                <a:ea typeface="+mn-ea"/>
                <a:cs typeface="+mn-cs"/>
              </a:defRPr>
            </a:lvl2pPr>
            <a:lvl3pPr marL="914400" indent="0" algn="ctr" defTabSz="914400" rtl="0" eaLnBrk="1" latinLnBrk="0" hangingPunct="1">
              <a:lnSpc>
                <a:spcPct val="100000"/>
              </a:lnSpc>
              <a:spcBef>
                <a:spcPts val="500"/>
              </a:spcBef>
              <a:buClr>
                <a:schemeClr val="tx2"/>
              </a:buClr>
              <a:buFont typeface="Arial" panose="020B0604020202020204" pitchFamily="34" charset="0"/>
              <a:buNone/>
              <a:defRPr sz="1800" b="0" i="0" kern="1200">
                <a:solidFill>
                  <a:schemeClr val="tx1"/>
                </a:solidFill>
                <a:latin typeface="Aptos Light" panose="020B0004020202020204" pitchFamily="34" charset="0"/>
                <a:ea typeface="+mn-ea"/>
                <a:cs typeface="+mn-cs"/>
              </a:defRPr>
            </a:lvl3pPr>
            <a:lvl4pPr marL="1371600" indent="0" algn="ctr" defTabSz="914400" rtl="0" eaLnBrk="1" latinLnBrk="0" hangingPunct="1">
              <a:lnSpc>
                <a:spcPct val="100000"/>
              </a:lnSpc>
              <a:spcBef>
                <a:spcPts val="500"/>
              </a:spcBef>
              <a:buClr>
                <a:schemeClr val="tx2"/>
              </a:buClr>
              <a:buFont typeface="Arial" panose="020B0604020202020204" pitchFamily="34" charset="0"/>
              <a:buNone/>
              <a:defRPr sz="1600" b="0" i="0" kern="1200">
                <a:solidFill>
                  <a:schemeClr val="tx1"/>
                </a:solidFill>
                <a:latin typeface="Aptos Light" panose="020B0004020202020204" pitchFamily="34" charset="0"/>
                <a:ea typeface="+mn-ea"/>
                <a:cs typeface="+mn-cs"/>
              </a:defRPr>
            </a:lvl4pPr>
            <a:lvl5pPr marL="1828800" indent="0" algn="ctr" defTabSz="914400" rtl="0" eaLnBrk="1" latinLnBrk="0" hangingPunct="1">
              <a:lnSpc>
                <a:spcPct val="100000"/>
              </a:lnSpc>
              <a:spcBef>
                <a:spcPts val="500"/>
              </a:spcBef>
              <a:buClr>
                <a:schemeClr val="tx2"/>
              </a:buClr>
              <a:buFont typeface="Arial" panose="020B0604020202020204" pitchFamily="34" charset="0"/>
              <a:buNone/>
              <a:defRPr sz="1600" b="0" i="0" kern="1200">
                <a:solidFill>
                  <a:schemeClr val="tx1"/>
                </a:solidFill>
                <a:latin typeface="Aptos Light" panose="020B00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0"/>
              </a:spcBef>
              <a:spcAft>
                <a:spcPts val="600"/>
              </a:spcAft>
            </a:pPr>
            <a:r>
              <a:rPr lang="en-US">
                <a:solidFill>
                  <a:schemeClr val="accent3"/>
                </a:solidFill>
              </a:rPr>
              <a:t>pathfind.com</a:t>
            </a:r>
          </a:p>
        </p:txBody>
      </p:sp>
      <p:pic>
        <p:nvPicPr>
          <p:cNvPr id="8" name="Graphic 7">
            <a:extLst>
              <a:ext uri="{FF2B5EF4-FFF2-40B4-BE49-F238E27FC236}">
                <a16:creationId xmlns:a16="http://schemas.microsoft.com/office/drawing/2014/main" id="{BA0744B3-64EF-3E93-76DD-AA077BD85D9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5328" t="-5187" r="-1" b="-1"/>
          <a:stretch/>
        </p:blipFill>
        <p:spPr>
          <a:xfrm>
            <a:off x="10219879" y="5508648"/>
            <a:ext cx="1371600" cy="397780"/>
          </a:xfrm>
          <a:prstGeom prst="rect">
            <a:avLst/>
          </a:prstGeom>
        </p:spPr>
      </p:pic>
      <p:sp>
        <p:nvSpPr>
          <p:cNvPr id="6" name="Title 1">
            <a:extLst>
              <a:ext uri="{FF2B5EF4-FFF2-40B4-BE49-F238E27FC236}">
                <a16:creationId xmlns:a16="http://schemas.microsoft.com/office/drawing/2014/main" id="{ACD2C896-2F68-7794-89BB-AAFBABC4F0F4}"/>
              </a:ext>
            </a:extLst>
          </p:cNvPr>
          <p:cNvSpPr txBox="1">
            <a:spLocks/>
          </p:cNvSpPr>
          <p:nvPr/>
        </p:nvSpPr>
        <p:spPr>
          <a:xfrm>
            <a:off x="609601" y="4544520"/>
            <a:ext cx="6551596" cy="1057382"/>
          </a:xfrm>
          <a:prstGeom prst="rect">
            <a:avLst/>
          </a:prstGeom>
        </p:spPr>
        <p:txBody>
          <a:bodyPr lIns="0" tIns="0" rIns="0" bIns="0" anchor="t" anchorCtr="0"/>
          <a:lstStyle>
            <a:lvl1pPr algn="l" defTabSz="914400" rtl="0" eaLnBrk="1" latinLnBrk="0" hangingPunct="1">
              <a:lnSpc>
                <a:spcPct val="90000"/>
              </a:lnSpc>
              <a:spcBef>
                <a:spcPct val="0"/>
              </a:spcBef>
              <a:buNone/>
              <a:defRPr sz="3300" b="1" i="0" kern="1200">
                <a:solidFill>
                  <a:schemeClr val="bg2"/>
                </a:solidFill>
                <a:latin typeface="Aptos Display" panose="020B0004020202020204" pitchFamily="34" charset="0"/>
                <a:ea typeface="+mj-ea"/>
                <a:cs typeface="+mj-cs"/>
              </a:defRPr>
            </a:lvl1pPr>
          </a:lstStyle>
          <a:p>
            <a:pPr algn="r">
              <a:lnSpc>
                <a:spcPct val="70000"/>
              </a:lnSpc>
            </a:pPr>
            <a:r>
              <a:rPr lang="en-US" sz="3600">
                <a:solidFill>
                  <a:schemeClr val="bg1"/>
                </a:solidFill>
              </a:rPr>
              <a:t>Credit card competitive research presentation template</a:t>
            </a:r>
          </a:p>
        </p:txBody>
      </p:sp>
    </p:spTree>
    <p:extLst>
      <p:ext uri="{BB962C8B-B14F-4D97-AF65-F5344CB8AC3E}">
        <p14:creationId xmlns:p14="http://schemas.microsoft.com/office/powerpoint/2010/main" val="386057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406CF-ED82-5A6A-6695-FB86D4C35F05}"/>
              </a:ext>
            </a:extLst>
          </p:cNvPr>
          <p:cNvSpPr>
            <a:spLocks noGrp="1"/>
          </p:cNvSpPr>
          <p:nvPr>
            <p:ph type="title"/>
          </p:nvPr>
        </p:nvSpPr>
        <p:spPr/>
        <p:txBody>
          <a:bodyPr/>
          <a:lstStyle/>
          <a:p>
            <a:r>
              <a:rPr lang="en-US"/>
              <a:t>Conducting a Credit Card Competitive Analysis</a:t>
            </a:r>
          </a:p>
        </p:txBody>
      </p:sp>
      <p:sp>
        <p:nvSpPr>
          <p:cNvPr id="3" name="Text Placeholder 2">
            <a:extLst>
              <a:ext uri="{FF2B5EF4-FFF2-40B4-BE49-F238E27FC236}">
                <a16:creationId xmlns:a16="http://schemas.microsoft.com/office/drawing/2014/main" id="{A29FEFC5-6CA4-5283-C7B2-6FF0DDF2EC9E}"/>
              </a:ext>
            </a:extLst>
          </p:cNvPr>
          <p:cNvSpPr>
            <a:spLocks noGrp="1"/>
          </p:cNvSpPr>
          <p:nvPr>
            <p:ph type="body" sz="quarter" idx="10"/>
          </p:nvPr>
        </p:nvSpPr>
        <p:spPr>
          <a:xfrm>
            <a:off x="609600" y="1432417"/>
            <a:ext cx="10477500" cy="751271"/>
          </a:xfrm>
        </p:spPr>
        <p:txBody>
          <a:bodyPr>
            <a:noAutofit/>
          </a:bodyPr>
          <a:lstStyle/>
          <a:p>
            <a:pPr marL="0" indent="0">
              <a:buNone/>
            </a:pPr>
            <a:r>
              <a:rPr lang="en-US" sz="1800"/>
              <a:t>Monitoring competitors’ strategies, offers, and positioning is crucial for staying competitive. Whether you’re looking to improve your portfolio or launch a new product, conducting a thorough competitive analysis is key to understanding the marketplace and staying relevant.</a:t>
            </a:r>
          </a:p>
        </p:txBody>
      </p:sp>
      <p:sp>
        <p:nvSpPr>
          <p:cNvPr id="9" name="Text Placeholder 2">
            <a:extLst>
              <a:ext uri="{FF2B5EF4-FFF2-40B4-BE49-F238E27FC236}">
                <a16:creationId xmlns:a16="http://schemas.microsoft.com/office/drawing/2014/main" id="{D7B36B16-DC52-0482-3974-6BB5592995D8}"/>
              </a:ext>
            </a:extLst>
          </p:cNvPr>
          <p:cNvSpPr txBox="1">
            <a:spLocks/>
          </p:cNvSpPr>
          <p:nvPr/>
        </p:nvSpPr>
        <p:spPr>
          <a:xfrm>
            <a:off x="609599" y="3169065"/>
            <a:ext cx="2011680" cy="2292935"/>
          </a:xfrm>
          <a:prstGeom prst="rect">
            <a:avLst/>
          </a:prstGeom>
        </p:spPr>
        <p:txBody>
          <a:bodyPr vert="horz" lIns="0" tIns="0" rIns="0" bIns="0" rtlCol="0">
            <a:sp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6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200" b="1">
                <a:latin typeface="Aptos" panose="020B0004020202020204" pitchFamily="34" charset="0"/>
              </a:rPr>
              <a:t>Identify your competitors</a:t>
            </a:r>
          </a:p>
          <a:p>
            <a:pPr marL="0" indent="0">
              <a:spcBef>
                <a:spcPts val="0"/>
              </a:spcBef>
              <a:spcAft>
                <a:spcPts val="600"/>
              </a:spcAft>
              <a:buFont typeface="Arial" panose="020B0604020202020204" pitchFamily="34" charset="0"/>
              <a:buNone/>
            </a:pPr>
            <a:r>
              <a:rPr lang="en-US" sz="1200"/>
              <a:t>Identify issuers offering similar cards targeting the same demographics and indirect competitors who provide alternative payment methods. Check who dominates search results for similar credit cards. Analyze social media discussions in your market. Review industry reports for key players.</a:t>
            </a:r>
          </a:p>
        </p:txBody>
      </p:sp>
      <p:pic>
        <p:nvPicPr>
          <p:cNvPr id="14" name="Picture 13">
            <a:extLst>
              <a:ext uri="{FF2B5EF4-FFF2-40B4-BE49-F238E27FC236}">
                <a16:creationId xmlns:a16="http://schemas.microsoft.com/office/drawing/2014/main" id="{4590BA02-86D9-A646-CECC-0B7D9AA60B46}"/>
              </a:ext>
            </a:extLst>
          </p:cNvPr>
          <p:cNvPicPr>
            <a:picLocks noChangeAspect="1"/>
          </p:cNvPicPr>
          <p:nvPr/>
        </p:nvPicPr>
        <p:blipFill>
          <a:blip r:embed="rId3"/>
          <a:stretch>
            <a:fillRect/>
          </a:stretch>
        </p:blipFill>
        <p:spPr>
          <a:xfrm>
            <a:off x="581247" y="2465016"/>
            <a:ext cx="616414" cy="606141"/>
          </a:xfrm>
          <a:prstGeom prst="rect">
            <a:avLst/>
          </a:prstGeom>
        </p:spPr>
      </p:pic>
      <p:pic>
        <p:nvPicPr>
          <p:cNvPr id="16" name="Picture 15">
            <a:extLst>
              <a:ext uri="{FF2B5EF4-FFF2-40B4-BE49-F238E27FC236}">
                <a16:creationId xmlns:a16="http://schemas.microsoft.com/office/drawing/2014/main" id="{0395992C-09B6-98B5-F433-55F3D7678022}"/>
              </a:ext>
            </a:extLst>
          </p:cNvPr>
          <p:cNvPicPr>
            <a:picLocks noChangeAspect="1"/>
          </p:cNvPicPr>
          <p:nvPr/>
        </p:nvPicPr>
        <p:blipFill>
          <a:blip r:embed="rId4"/>
          <a:stretch>
            <a:fillRect/>
          </a:stretch>
        </p:blipFill>
        <p:spPr>
          <a:xfrm>
            <a:off x="2804159" y="2465016"/>
            <a:ext cx="616414" cy="606141"/>
          </a:xfrm>
          <a:prstGeom prst="rect">
            <a:avLst/>
          </a:prstGeom>
        </p:spPr>
      </p:pic>
      <p:pic>
        <p:nvPicPr>
          <p:cNvPr id="18" name="Picture 17">
            <a:extLst>
              <a:ext uri="{FF2B5EF4-FFF2-40B4-BE49-F238E27FC236}">
                <a16:creationId xmlns:a16="http://schemas.microsoft.com/office/drawing/2014/main" id="{187AF691-98F5-F5E6-279D-4CE613ECF6AA}"/>
              </a:ext>
            </a:extLst>
          </p:cNvPr>
          <p:cNvPicPr>
            <a:picLocks noChangeAspect="1"/>
          </p:cNvPicPr>
          <p:nvPr/>
        </p:nvPicPr>
        <p:blipFill>
          <a:blip r:embed="rId5"/>
          <a:stretch>
            <a:fillRect/>
          </a:stretch>
        </p:blipFill>
        <p:spPr>
          <a:xfrm>
            <a:off x="5044438" y="2465016"/>
            <a:ext cx="616414" cy="606141"/>
          </a:xfrm>
          <a:prstGeom prst="rect">
            <a:avLst/>
          </a:prstGeom>
        </p:spPr>
      </p:pic>
      <p:pic>
        <p:nvPicPr>
          <p:cNvPr id="6" name="Picture 5">
            <a:extLst>
              <a:ext uri="{FF2B5EF4-FFF2-40B4-BE49-F238E27FC236}">
                <a16:creationId xmlns:a16="http://schemas.microsoft.com/office/drawing/2014/main" id="{61B553BE-3A61-A90F-6223-B5FD6C8D80DF}"/>
              </a:ext>
            </a:extLst>
          </p:cNvPr>
          <p:cNvPicPr>
            <a:picLocks noChangeAspect="1"/>
          </p:cNvPicPr>
          <p:nvPr/>
        </p:nvPicPr>
        <p:blipFill>
          <a:blip r:embed="rId6"/>
          <a:stretch>
            <a:fillRect/>
          </a:stretch>
        </p:blipFill>
        <p:spPr>
          <a:xfrm>
            <a:off x="7284719" y="2465016"/>
            <a:ext cx="616414" cy="606141"/>
          </a:xfrm>
          <a:prstGeom prst="rect">
            <a:avLst/>
          </a:prstGeom>
        </p:spPr>
      </p:pic>
      <p:pic>
        <p:nvPicPr>
          <p:cNvPr id="8" name="Picture 7">
            <a:extLst>
              <a:ext uri="{FF2B5EF4-FFF2-40B4-BE49-F238E27FC236}">
                <a16:creationId xmlns:a16="http://schemas.microsoft.com/office/drawing/2014/main" id="{3C7D2EDE-5442-DF55-D5D4-2C5E8428F013}"/>
              </a:ext>
            </a:extLst>
          </p:cNvPr>
          <p:cNvPicPr>
            <a:picLocks noChangeAspect="1"/>
          </p:cNvPicPr>
          <p:nvPr/>
        </p:nvPicPr>
        <p:blipFill>
          <a:blip r:embed="rId7"/>
          <a:stretch>
            <a:fillRect/>
          </a:stretch>
        </p:blipFill>
        <p:spPr>
          <a:xfrm>
            <a:off x="9525000" y="2465016"/>
            <a:ext cx="616414" cy="606141"/>
          </a:xfrm>
          <a:prstGeom prst="rect">
            <a:avLst/>
          </a:prstGeom>
        </p:spPr>
      </p:pic>
      <p:sp>
        <p:nvSpPr>
          <p:cNvPr id="10" name="Text Placeholder 2">
            <a:extLst>
              <a:ext uri="{FF2B5EF4-FFF2-40B4-BE49-F238E27FC236}">
                <a16:creationId xmlns:a16="http://schemas.microsoft.com/office/drawing/2014/main" id="{57DE8520-237D-1379-0BDD-60305AEDDD3E}"/>
              </a:ext>
            </a:extLst>
          </p:cNvPr>
          <p:cNvSpPr txBox="1">
            <a:spLocks/>
          </p:cNvSpPr>
          <p:nvPr/>
        </p:nvSpPr>
        <p:spPr>
          <a:xfrm>
            <a:off x="2849879" y="3169065"/>
            <a:ext cx="2011680" cy="2292935"/>
          </a:xfrm>
          <a:prstGeom prst="rect">
            <a:avLst/>
          </a:prstGeom>
        </p:spPr>
        <p:txBody>
          <a:bodyPr vert="horz" lIns="0" tIns="0" rIns="0" bIns="0" rtlCol="0">
            <a:sp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6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200" b="1">
                <a:latin typeface="Aptos" panose="020B0004020202020204" pitchFamily="34" charset="0"/>
              </a:rPr>
              <a:t>Research and collect competitor data</a:t>
            </a:r>
          </a:p>
          <a:p>
            <a:pPr marL="0" indent="0">
              <a:spcBef>
                <a:spcPts val="0"/>
              </a:spcBef>
              <a:buFont typeface="Arial" panose="020B0604020202020204" pitchFamily="34" charset="0"/>
              <a:buNone/>
            </a:pPr>
            <a:r>
              <a:rPr lang="en-US" sz="1200"/>
              <a:t>Focus on gathering details that influence consumer decisions.</a:t>
            </a:r>
          </a:p>
          <a:p>
            <a:pPr marL="119063" indent="-119063">
              <a:spcBef>
                <a:spcPts val="0"/>
              </a:spcBef>
            </a:pPr>
            <a:r>
              <a:rPr lang="en-US" sz="1200"/>
              <a:t>Interest rates (APRs)</a:t>
            </a:r>
          </a:p>
          <a:p>
            <a:pPr marL="119063" indent="-119063">
              <a:spcBef>
                <a:spcPts val="0"/>
              </a:spcBef>
            </a:pPr>
            <a:r>
              <a:rPr lang="en-US" sz="1200"/>
              <a:t>Fees</a:t>
            </a:r>
          </a:p>
          <a:p>
            <a:pPr marL="119063" indent="-119063">
              <a:spcBef>
                <a:spcPts val="0"/>
              </a:spcBef>
            </a:pPr>
            <a:r>
              <a:rPr lang="en-US" sz="1200"/>
              <a:t>Rewards programs</a:t>
            </a:r>
          </a:p>
          <a:p>
            <a:pPr marL="119063" indent="-119063">
              <a:spcBef>
                <a:spcPts val="0"/>
              </a:spcBef>
            </a:pPr>
            <a:r>
              <a:rPr lang="en-US" sz="1200"/>
              <a:t>Sign-up bonuses</a:t>
            </a:r>
          </a:p>
          <a:p>
            <a:pPr marL="119063" indent="-119063">
              <a:spcBef>
                <a:spcPts val="0"/>
              </a:spcBef>
            </a:pPr>
            <a:r>
              <a:rPr lang="en-US" sz="1200"/>
              <a:t>Earn rates</a:t>
            </a:r>
          </a:p>
          <a:p>
            <a:pPr marL="119063" indent="-119063">
              <a:spcBef>
                <a:spcPts val="0"/>
              </a:spcBef>
            </a:pPr>
            <a:r>
              <a:rPr lang="en-US" sz="1200"/>
              <a:t>Rewards value</a:t>
            </a:r>
          </a:p>
          <a:p>
            <a:pPr marL="119063" indent="-119063">
              <a:spcBef>
                <a:spcPts val="0"/>
              </a:spcBef>
            </a:pPr>
            <a:r>
              <a:rPr lang="en-US" sz="1200"/>
              <a:t>APR offers</a:t>
            </a:r>
          </a:p>
          <a:p>
            <a:pPr marL="119063" indent="-119063">
              <a:spcBef>
                <a:spcPts val="0"/>
              </a:spcBef>
            </a:pPr>
            <a:r>
              <a:rPr lang="en-US" sz="1200"/>
              <a:t>Unique features</a:t>
            </a:r>
          </a:p>
        </p:txBody>
      </p:sp>
      <p:sp>
        <p:nvSpPr>
          <p:cNvPr id="11" name="Text Placeholder 2">
            <a:extLst>
              <a:ext uri="{FF2B5EF4-FFF2-40B4-BE49-F238E27FC236}">
                <a16:creationId xmlns:a16="http://schemas.microsoft.com/office/drawing/2014/main" id="{3DB22FC5-3833-9022-C16F-40A02B37A264}"/>
              </a:ext>
            </a:extLst>
          </p:cNvPr>
          <p:cNvSpPr txBox="1">
            <a:spLocks/>
          </p:cNvSpPr>
          <p:nvPr/>
        </p:nvSpPr>
        <p:spPr>
          <a:xfrm>
            <a:off x="5090159" y="3178690"/>
            <a:ext cx="2011680" cy="2477601"/>
          </a:xfrm>
          <a:prstGeom prst="rect">
            <a:avLst/>
          </a:prstGeom>
        </p:spPr>
        <p:txBody>
          <a:bodyPr vert="horz" lIns="0" tIns="0" rIns="0" bIns="0" rtlCol="0">
            <a:sp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6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200" b="1">
                <a:latin typeface="Aptos" panose="020B0004020202020204" pitchFamily="34" charset="0"/>
              </a:rPr>
              <a:t>Analyze competitor positioning</a:t>
            </a:r>
            <a:endParaRPr lang="en-US" sz="1200"/>
          </a:p>
          <a:p>
            <a:pPr marL="0" indent="0">
              <a:spcBef>
                <a:spcPts val="0"/>
              </a:spcBef>
              <a:spcAft>
                <a:spcPts val="600"/>
              </a:spcAft>
              <a:buFont typeface="Arial" panose="020B0604020202020204" pitchFamily="34" charset="0"/>
              <a:buNone/>
            </a:pPr>
            <a:r>
              <a:rPr lang="en-US" sz="1200"/>
              <a:t>A competitor’s card features matter, but how they position it is equally important. By analyzing their messaging, branding, and positioning, you can determine what kind of narrative they are using to attract customers. Who are they targeting? What are they trying to project? What is their main selling point?</a:t>
            </a:r>
          </a:p>
        </p:txBody>
      </p:sp>
      <p:sp>
        <p:nvSpPr>
          <p:cNvPr id="12" name="Text Placeholder 2">
            <a:extLst>
              <a:ext uri="{FF2B5EF4-FFF2-40B4-BE49-F238E27FC236}">
                <a16:creationId xmlns:a16="http://schemas.microsoft.com/office/drawing/2014/main" id="{17ED93F0-E872-CBF1-7398-406AFABAAFCB}"/>
              </a:ext>
            </a:extLst>
          </p:cNvPr>
          <p:cNvSpPr txBox="1">
            <a:spLocks/>
          </p:cNvSpPr>
          <p:nvPr/>
        </p:nvSpPr>
        <p:spPr>
          <a:xfrm>
            <a:off x="7330439" y="3169065"/>
            <a:ext cx="2011680" cy="2477601"/>
          </a:xfrm>
          <a:prstGeom prst="rect">
            <a:avLst/>
          </a:prstGeom>
        </p:spPr>
        <p:txBody>
          <a:bodyPr vert="horz" lIns="0" tIns="0" rIns="0" bIns="0" rtlCol="0">
            <a:sp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6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200" b="1">
                <a:latin typeface="Aptos" panose="020B0004020202020204" pitchFamily="34" charset="0"/>
              </a:rPr>
              <a:t>Dig in to competitor advertising strategies</a:t>
            </a:r>
          </a:p>
          <a:p>
            <a:pPr marL="0" indent="0">
              <a:spcBef>
                <a:spcPts val="0"/>
              </a:spcBef>
              <a:spcAft>
                <a:spcPts val="600"/>
              </a:spcAft>
              <a:buFont typeface="Arial" panose="020B0604020202020204" pitchFamily="34" charset="0"/>
              <a:buNone/>
            </a:pPr>
            <a:r>
              <a:rPr lang="en-US" sz="1200"/>
              <a:t>Marketing channels are as important as the product. </a:t>
            </a:r>
            <a:br>
              <a:rPr lang="en-US" sz="1200"/>
            </a:br>
            <a:r>
              <a:rPr lang="en-US" sz="1200"/>
              <a:t>Study how competitors reach their audience through Google Ads, social media, or email. Identify the keywords they </a:t>
            </a:r>
            <a:br>
              <a:rPr lang="en-US" sz="1200"/>
            </a:br>
            <a:r>
              <a:rPr lang="en-US" sz="1200"/>
              <a:t>rank for and what content drives their traffic. Compare their direct mail messaging, frequency, and design, to </a:t>
            </a:r>
            <a:br>
              <a:rPr lang="en-US" sz="1200"/>
            </a:br>
            <a:r>
              <a:rPr lang="en-US" sz="1200"/>
              <a:t>their digital tactics.</a:t>
            </a:r>
          </a:p>
        </p:txBody>
      </p:sp>
      <p:sp>
        <p:nvSpPr>
          <p:cNvPr id="13" name="Text Placeholder 2">
            <a:extLst>
              <a:ext uri="{FF2B5EF4-FFF2-40B4-BE49-F238E27FC236}">
                <a16:creationId xmlns:a16="http://schemas.microsoft.com/office/drawing/2014/main" id="{10BC8F13-1EE9-45B5-8440-26D09D420C15}"/>
              </a:ext>
            </a:extLst>
          </p:cNvPr>
          <p:cNvSpPr txBox="1">
            <a:spLocks/>
          </p:cNvSpPr>
          <p:nvPr/>
        </p:nvSpPr>
        <p:spPr>
          <a:xfrm>
            <a:off x="9570720" y="3169065"/>
            <a:ext cx="2011680" cy="2477601"/>
          </a:xfrm>
          <a:prstGeom prst="rect">
            <a:avLst/>
          </a:prstGeom>
        </p:spPr>
        <p:txBody>
          <a:bodyPr vert="horz" lIns="0" tIns="0" rIns="0" bIns="0" rtlCol="0">
            <a:sp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6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200" b="1">
                <a:latin typeface="Aptos" panose="020B0004020202020204" pitchFamily="34" charset="0"/>
              </a:rPr>
              <a:t>Showcase your findings effectively</a:t>
            </a:r>
          </a:p>
          <a:p>
            <a:pPr marL="0" indent="0">
              <a:spcBef>
                <a:spcPts val="0"/>
              </a:spcBef>
              <a:spcAft>
                <a:spcPts val="600"/>
              </a:spcAft>
              <a:buFont typeface="Arial" panose="020B0604020202020204" pitchFamily="34" charset="0"/>
              <a:buNone/>
            </a:pPr>
            <a:r>
              <a:rPr lang="en-US" sz="1200"/>
              <a:t>Once the competitive analysis is complete, present the information in a way that is easily digestible for stakeholders. This PowerPoint allows you to combine text, images, and links that paint a vivid picture of your findings. Embed links to competitor pages, research reports, and articles for additional context.</a:t>
            </a:r>
          </a:p>
        </p:txBody>
      </p:sp>
      <p:sp>
        <p:nvSpPr>
          <p:cNvPr id="5" name="Text Placeholder 2">
            <a:extLst>
              <a:ext uri="{FF2B5EF4-FFF2-40B4-BE49-F238E27FC236}">
                <a16:creationId xmlns:a16="http://schemas.microsoft.com/office/drawing/2014/main" id="{3C6C09CB-5F0D-D693-2E81-5B0D738C805B}"/>
              </a:ext>
            </a:extLst>
          </p:cNvPr>
          <p:cNvSpPr txBox="1">
            <a:spLocks/>
          </p:cNvSpPr>
          <p:nvPr/>
        </p:nvSpPr>
        <p:spPr>
          <a:xfrm>
            <a:off x="2526030" y="5988443"/>
            <a:ext cx="9028015" cy="501889"/>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6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500" dirty="0">
                <a:latin typeface="Aptos Light"/>
              </a:rPr>
              <a:t>For further details, read our </a:t>
            </a:r>
            <a:r>
              <a:rPr lang="en-US" sz="1500" b="1" dirty="0">
                <a:solidFill>
                  <a:srgbClr val="FF0000"/>
                </a:solidFill>
                <a:latin typeface="Aptos"/>
              </a:rPr>
              <a:t>“</a:t>
            </a:r>
            <a:r>
              <a:rPr lang="en-US" sz="1500" b="1" u="sng" dirty="0">
                <a:solidFill>
                  <a:srgbClr val="FF0000"/>
                </a:solidFill>
                <a:latin typeface="Aptos"/>
              </a:rPr>
              <a:t>A step-by-step guide to conducting a credit card competitive analysis</a:t>
            </a:r>
            <a:r>
              <a:rPr lang="en-US" sz="1500" b="1" dirty="0">
                <a:solidFill>
                  <a:srgbClr val="FF0000"/>
                </a:solidFill>
                <a:latin typeface="Aptos"/>
              </a:rPr>
              <a:t>”</a:t>
            </a:r>
            <a:r>
              <a:rPr lang="en-US" sz="1500" dirty="0">
                <a:latin typeface="Aptos Light"/>
              </a:rPr>
              <a:t> blog</a:t>
            </a:r>
          </a:p>
        </p:txBody>
      </p:sp>
      <p:sp>
        <p:nvSpPr>
          <p:cNvPr id="7" name="Rectangle 6">
            <a:extLst>
              <a:ext uri="{FF2B5EF4-FFF2-40B4-BE49-F238E27FC236}">
                <a16:creationId xmlns:a16="http://schemas.microsoft.com/office/drawing/2014/main" id="{EB80341D-113C-DB21-A9E5-4E650706AB84}"/>
              </a:ext>
            </a:extLst>
          </p:cNvPr>
          <p:cNvSpPr/>
          <p:nvPr/>
        </p:nvSpPr>
        <p:spPr>
          <a:xfrm>
            <a:off x="7124701" y="6469277"/>
            <a:ext cx="4457700" cy="388723"/>
          </a:xfrm>
          <a:prstGeom prst="rect">
            <a:avLst/>
          </a:prstGeom>
          <a:solidFill>
            <a:srgbClr val="FF4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a:latin typeface="+mj-lt"/>
              </a:rPr>
              <a:t>NOTE:</a:t>
            </a:r>
            <a:br>
              <a:rPr lang="en-US" sz="700">
                <a:latin typeface="+mj-lt"/>
              </a:rPr>
            </a:br>
            <a:r>
              <a:rPr lang="en-US" sz="700">
                <a:latin typeface="+mj-lt"/>
              </a:rPr>
              <a:t>BEFORE THIS GETS POSTED, I NEED THE EXACT URL TO LINK TO FROM DEV</a:t>
            </a:r>
          </a:p>
          <a:p>
            <a:pPr algn="ctr"/>
            <a:endParaRPr lang="en-US" sz="700">
              <a:latin typeface="+mj-lt"/>
            </a:endParaRPr>
          </a:p>
        </p:txBody>
      </p:sp>
    </p:spTree>
    <p:extLst>
      <p:ext uri="{BB962C8B-B14F-4D97-AF65-F5344CB8AC3E}">
        <p14:creationId xmlns:p14="http://schemas.microsoft.com/office/powerpoint/2010/main" val="3356728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64715-3B4E-4667-EA88-E91647AAEAB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06BBFBC-09AB-95CA-6227-F2C71DC0F7E1}"/>
              </a:ext>
            </a:extLst>
          </p:cNvPr>
          <p:cNvPicPr>
            <a:picLocks noChangeAspect="1"/>
          </p:cNvPicPr>
          <p:nvPr/>
        </p:nvPicPr>
        <p:blipFill>
          <a:blip r:embed="rId3"/>
          <a:srcRect/>
          <a:stretch/>
        </p:blipFill>
        <p:spPr>
          <a:xfrm>
            <a:off x="2095300" y="1337807"/>
            <a:ext cx="3843928" cy="2167128"/>
          </a:xfrm>
          <a:prstGeom prst="rect">
            <a:avLst/>
          </a:prstGeom>
          <a:ln w="6350">
            <a:solidFill>
              <a:schemeClr val="tx1"/>
            </a:solidFill>
          </a:ln>
        </p:spPr>
      </p:pic>
      <p:sp>
        <p:nvSpPr>
          <p:cNvPr id="9" name="Title 1">
            <a:extLst>
              <a:ext uri="{FF2B5EF4-FFF2-40B4-BE49-F238E27FC236}">
                <a16:creationId xmlns:a16="http://schemas.microsoft.com/office/drawing/2014/main" id="{0BF8DEEE-B6B3-69C4-13A0-EBBBC011E5AF}"/>
              </a:ext>
            </a:extLst>
          </p:cNvPr>
          <p:cNvSpPr txBox="1">
            <a:spLocks/>
          </p:cNvSpPr>
          <p:nvPr/>
        </p:nvSpPr>
        <p:spPr>
          <a:xfrm>
            <a:off x="609600" y="685800"/>
            <a:ext cx="10364595" cy="398041"/>
          </a:xfrm>
          <a:prstGeom prst="rect">
            <a:avLst/>
          </a:prstGeom>
        </p:spPr>
        <p:txBody>
          <a:bodyPr lIns="0" tIns="0" rIns="0" bIns="0"/>
          <a:lstStyle>
            <a:lvl1pPr algn="l" defTabSz="914400" rtl="0" eaLnBrk="1" latinLnBrk="0" hangingPunct="1">
              <a:lnSpc>
                <a:spcPct val="90000"/>
              </a:lnSpc>
              <a:spcBef>
                <a:spcPct val="0"/>
              </a:spcBef>
              <a:buNone/>
              <a:defRPr sz="2800" b="1" i="0" kern="1200">
                <a:solidFill>
                  <a:schemeClr val="tx1"/>
                </a:solidFill>
                <a:latin typeface="Aptos Display" panose="020B0004020202020204" pitchFamily="34" charset="0"/>
                <a:ea typeface="+mj-ea"/>
                <a:cs typeface="+mj-cs"/>
              </a:defRPr>
            </a:lvl1pPr>
          </a:lstStyle>
          <a:p>
            <a:r>
              <a:rPr lang="en-US"/>
              <a:t>How to use this guide</a:t>
            </a:r>
          </a:p>
        </p:txBody>
      </p:sp>
      <p:pic>
        <p:nvPicPr>
          <p:cNvPr id="3" name="Picture 2">
            <a:extLst>
              <a:ext uri="{FF2B5EF4-FFF2-40B4-BE49-F238E27FC236}">
                <a16:creationId xmlns:a16="http://schemas.microsoft.com/office/drawing/2014/main" id="{7B0D01E8-E46D-DB3C-A429-C74E0FDB5757}"/>
              </a:ext>
            </a:extLst>
          </p:cNvPr>
          <p:cNvPicPr>
            <a:picLocks noChangeAspect="1"/>
          </p:cNvPicPr>
          <p:nvPr/>
        </p:nvPicPr>
        <p:blipFill>
          <a:blip r:embed="rId4"/>
          <a:srcRect/>
          <a:stretch/>
        </p:blipFill>
        <p:spPr>
          <a:xfrm>
            <a:off x="7725711" y="3841180"/>
            <a:ext cx="3856689" cy="2169387"/>
          </a:xfrm>
          <a:prstGeom prst="rect">
            <a:avLst/>
          </a:prstGeom>
          <a:ln w="6350">
            <a:solidFill>
              <a:schemeClr val="tx1"/>
            </a:solidFill>
          </a:ln>
        </p:spPr>
      </p:pic>
      <p:pic>
        <p:nvPicPr>
          <p:cNvPr id="11" name="Picture 10">
            <a:extLst>
              <a:ext uri="{FF2B5EF4-FFF2-40B4-BE49-F238E27FC236}">
                <a16:creationId xmlns:a16="http://schemas.microsoft.com/office/drawing/2014/main" id="{4086532B-AFAD-A9A4-226E-D59431722157}"/>
              </a:ext>
            </a:extLst>
          </p:cNvPr>
          <p:cNvPicPr>
            <a:picLocks noChangeAspect="1"/>
          </p:cNvPicPr>
          <p:nvPr/>
        </p:nvPicPr>
        <p:blipFill>
          <a:blip r:embed="rId5"/>
          <a:srcRect/>
          <a:stretch/>
        </p:blipFill>
        <p:spPr>
          <a:xfrm>
            <a:off x="7723762" y="1337807"/>
            <a:ext cx="3852673" cy="2167128"/>
          </a:xfrm>
          <a:prstGeom prst="rect">
            <a:avLst/>
          </a:prstGeom>
          <a:ln w="6350">
            <a:solidFill>
              <a:schemeClr val="tx1"/>
            </a:solidFill>
          </a:ln>
        </p:spPr>
      </p:pic>
      <p:sp>
        <p:nvSpPr>
          <p:cNvPr id="12" name="Text Placeholder 2">
            <a:extLst>
              <a:ext uri="{FF2B5EF4-FFF2-40B4-BE49-F238E27FC236}">
                <a16:creationId xmlns:a16="http://schemas.microsoft.com/office/drawing/2014/main" id="{960398F9-BEC0-F2AE-F94E-2AE1C666F454}"/>
              </a:ext>
            </a:extLst>
          </p:cNvPr>
          <p:cNvSpPr txBox="1">
            <a:spLocks/>
          </p:cNvSpPr>
          <p:nvPr/>
        </p:nvSpPr>
        <p:spPr>
          <a:xfrm>
            <a:off x="7723762" y="3530688"/>
            <a:ext cx="3559630" cy="204281"/>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6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100" dirty="0"/>
              <a:t>The example on </a:t>
            </a:r>
            <a:r>
              <a:rPr lang="en-US" sz="1100" b="1" dirty="0">
                <a:solidFill>
                  <a:srgbClr val="FF0000"/>
                </a:solidFill>
                <a:latin typeface="Aptos" panose="020B0004020202020204" pitchFamily="34" charset="0"/>
              </a:rPr>
              <a:t>page 6 </a:t>
            </a:r>
            <a:r>
              <a:rPr lang="en-US" sz="1100" dirty="0"/>
              <a:t>is an ideal card overview slide.</a:t>
            </a:r>
          </a:p>
        </p:txBody>
      </p:sp>
      <p:sp>
        <p:nvSpPr>
          <p:cNvPr id="17" name="Text Placeholder 2">
            <a:extLst>
              <a:ext uri="{FF2B5EF4-FFF2-40B4-BE49-F238E27FC236}">
                <a16:creationId xmlns:a16="http://schemas.microsoft.com/office/drawing/2014/main" id="{609EEABB-D08F-C5B0-8716-50B8D75AD54D}"/>
              </a:ext>
            </a:extLst>
          </p:cNvPr>
          <p:cNvSpPr txBox="1">
            <a:spLocks/>
          </p:cNvSpPr>
          <p:nvPr/>
        </p:nvSpPr>
        <p:spPr>
          <a:xfrm>
            <a:off x="7723762" y="6042295"/>
            <a:ext cx="3808670" cy="204281"/>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6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100" dirty="0"/>
              <a:t>The example on </a:t>
            </a:r>
            <a:r>
              <a:rPr lang="en-US" sz="1100" b="1" dirty="0">
                <a:solidFill>
                  <a:srgbClr val="FF0000"/>
                </a:solidFill>
                <a:latin typeface="Aptos" panose="020B0004020202020204" pitchFamily="34" charset="0"/>
              </a:rPr>
              <a:t>page 7 </a:t>
            </a:r>
            <a:r>
              <a:rPr lang="en-US" sz="1100" dirty="0"/>
              <a:t>is a benefit slide.</a:t>
            </a:r>
          </a:p>
        </p:txBody>
      </p:sp>
      <p:grpSp>
        <p:nvGrpSpPr>
          <p:cNvPr id="14" name="Group 13">
            <a:extLst>
              <a:ext uri="{FF2B5EF4-FFF2-40B4-BE49-F238E27FC236}">
                <a16:creationId xmlns:a16="http://schemas.microsoft.com/office/drawing/2014/main" id="{9A5FA853-8D78-3432-3EA3-A7288B8E85E7}"/>
              </a:ext>
            </a:extLst>
          </p:cNvPr>
          <p:cNvGrpSpPr/>
          <p:nvPr/>
        </p:nvGrpSpPr>
        <p:grpSpPr>
          <a:xfrm>
            <a:off x="605324" y="1775606"/>
            <a:ext cx="1574350" cy="293156"/>
            <a:chOff x="598236" y="3390939"/>
            <a:chExt cx="1574350" cy="293156"/>
          </a:xfrm>
        </p:grpSpPr>
        <p:sp>
          <p:nvSpPr>
            <p:cNvPr id="15" name="Text Placeholder 2">
              <a:extLst>
                <a:ext uri="{FF2B5EF4-FFF2-40B4-BE49-F238E27FC236}">
                  <a16:creationId xmlns:a16="http://schemas.microsoft.com/office/drawing/2014/main" id="{CC1E6750-DBBD-4D74-88DA-C6DEBC7A300B}"/>
                </a:ext>
              </a:extLst>
            </p:cNvPr>
            <p:cNvSpPr txBox="1">
              <a:spLocks/>
            </p:cNvSpPr>
            <p:nvPr/>
          </p:nvSpPr>
          <p:spPr>
            <a:xfrm>
              <a:off x="598236" y="3409401"/>
              <a:ext cx="1395271" cy="27469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6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800" dirty="0">
                  <a:solidFill>
                    <a:schemeClr val="tx2"/>
                  </a:solidFill>
                </a:rPr>
                <a:t>Place an image of the card here.</a:t>
              </a:r>
            </a:p>
          </p:txBody>
        </p:sp>
        <p:cxnSp>
          <p:nvCxnSpPr>
            <p:cNvPr id="21" name="Straight Arrow Connector 20">
              <a:extLst>
                <a:ext uri="{FF2B5EF4-FFF2-40B4-BE49-F238E27FC236}">
                  <a16:creationId xmlns:a16="http://schemas.microsoft.com/office/drawing/2014/main" id="{593EA94D-7756-4587-1FCF-501456A0BB7D}"/>
                </a:ext>
              </a:extLst>
            </p:cNvPr>
            <p:cNvCxnSpPr>
              <a:cxnSpLocks/>
            </p:cNvCxnSpPr>
            <p:nvPr/>
          </p:nvCxnSpPr>
          <p:spPr>
            <a:xfrm>
              <a:off x="609598" y="3390939"/>
              <a:ext cx="1562988" cy="0"/>
            </a:xfrm>
            <a:prstGeom prst="straightConnector1">
              <a:avLst/>
            </a:prstGeom>
            <a:ln w="9525" cap="rnd">
              <a:solidFill>
                <a:schemeClr val="tx2"/>
              </a:solidFill>
              <a:round/>
              <a:headEnd type="none"/>
              <a:tailEnd type="ova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B328CEE2-3709-182A-45C9-6D2F7E826F0E}"/>
              </a:ext>
            </a:extLst>
          </p:cNvPr>
          <p:cNvPicPr>
            <a:picLocks noChangeAspect="1"/>
          </p:cNvPicPr>
          <p:nvPr/>
        </p:nvPicPr>
        <p:blipFill>
          <a:blip r:embed="rId6"/>
          <a:stretch>
            <a:fillRect/>
          </a:stretch>
        </p:blipFill>
        <p:spPr>
          <a:xfrm>
            <a:off x="2090928" y="3838616"/>
            <a:ext cx="3852672" cy="2167128"/>
          </a:xfrm>
          <a:prstGeom prst="rect">
            <a:avLst/>
          </a:prstGeom>
          <a:ln w="6350">
            <a:solidFill>
              <a:schemeClr val="tx1"/>
            </a:solidFill>
          </a:ln>
        </p:spPr>
      </p:pic>
      <p:sp>
        <p:nvSpPr>
          <p:cNvPr id="8" name="Rectangle 7">
            <a:extLst>
              <a:ext uri="{FF2B5EF4-FFF2-40B4-BE49-F238E27FC236}">
                <a16:creationId xmlns:a16="http://schemas.microsoft.com/office/drawing/2014/main" id="{C69DAB11-0936-C0B8-7CDD-7BBD5E41E102}"/>
              </a:ext>
            </a:extLst>
          </p:cNvPr>
          <p:cNvSpPr/>
          <p:nvPr/>
        </p:nvSpPr>
        <p:spPr>
          <a:xfrm>
            <a:off x="2252776" y="2290851"/>
            <a:ext cx="1609878" cy="329184"/>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E2A260AB-BDB5-08CD-4002-EF449646B05F}"/>
              </a:ext>
            </a:extLst>
          </p:cNvPr>
          <p:cNvSpPr txBox="1">
            <a:spLocks/>
          </p:cNvSpPr>
          <p:nvPr/>
        </p:nvSpPr>
        <p:spPr>
          <a:xfrm>
            <a:off x="2092422" y="3530688"/>
            <a:ext cx="3559630" cy="204281"/>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6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100" dirty="0"/>
              <a:t>Use </a:t>
            </a:r>
            <a:r>
              <a:rPr lang="en-US" sz="1100" b="1" dirty="0">
                <a:solidFill>
                  <a:srgbClr val="FF0000"/>
                </a:solidFill>
                <a:latin typeface="Aptos" panose="020B0004020202020204" pitchFamily="34" charset="0"/>
              </a:rPr>
              <a:t>page 4 </a:t>
            </a:r>
            <a:r>
              <a:rPr lang="en-US" sz="1100" dirty="0"/>
              <a:t>to build your overview slide.</a:t>
            </a:r>
          </a:p>
        </p:txBody>
      </p:sp>
      <p:sp>
        <p:nvSpPr>
          <p:cNvPr id="5" name="Text Placeholder 2">
            <a:extLst>
              <a:ext uri="{FF2B5EF4-FFF2-40B4-BE49-F238E27FC236}">
                <a16:creationId xmlns:a16="http://schemas.microsoft.com/office/drawing/2014/main" id="{DC144E06-27F2-22D1-D924-294E474A3256}"/>
              </a:ext>
            </a:extLst>
          </p:cNvPr>
          <p:cNvSpPr txBox="1">
            <a:spLocks/>
          </p:cNvSpPr>
          <p:nvPr/>
        </p:nvSpPr>
        <p:spPr>
          <a:xfrm>
            <a:off x="2561136" y="6042295"/>
            <a:ext cx="3808670" cy="204281"/>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6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100" dirty="0"/>
              <a:t>Use </a:t>
            </a:r>
            <a:r>
              <a:rPr lang="en-US" sz="1100" b="1" dirty="0">
                <a:solidFill>
                  <a:srgbClr val="FF0000"/>
                </a:solidFill>
                <a:latin typeface="Aptos" panose="020B0004020202020204" pitchFamily="34" charset="0"/>
              </a:rPr>
              <a:t>page 5 </a:t>
            </a:r>
            <a:r>
              <a:rPr lang="en-US" sz="1100" dirty="0"/>
              <a:t>to build your benefit slide.</a:t>
            </a:r>
          </a:p>
        </p:txBody>
      </p:sp>
      <p:sp>
        <p:nvSpPr>
          <p:cNvPr id="6" name="Rectangle 5">
            <a:extLst>
              <a:ext uri="{FF2B5EF4-FFF2-40B4-BE49-F238E27FC236}">
                <a16:creationId xmlns:a16="http://schemas.microsoft.com/office/drawing/2014/main" id="{08C1C092-FD57-9771-8126-6F63282EE226}"/>
              </a:ext>
            </a:extLst>
          </p:cNvPr>
          <p:cNvSpPr/>
          <p:nvPr/>
        </p:nvSpPr>
        <p:spPr>
          <a:xfrm>
            <a:off x="2252776" y="2842100"/>
            <a:ext cx="1609878" cy="329184"/>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67ECBF-A0F2-AFAB-DE5B-3DC9EB101BD2}"/>
              </a:ext>
            </a:extLst>
          </p:cNvPr>
          <p:cNvSpPr/>
          <p:nvPr/>
        </p:nvSpPr>
        <p:spPr>
          <a:xfrm>
            <a:off x="2278871" y="1755380"/>
            <a:ext cx="711541" cy="448056"/>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666346C-50C0-B56A-42D0-0A8F4D7990AD}"/>
              </a:ext>
            </a:extLst>
          </p:cNvPr>
          <p:cNvGrpSpPr/>
          <p:nvPr/>
        </p:nvGrpSpPr>
        <p:grpSpPr>
          <a:xfrm>
            <a:off x="605325" y="2317436"/>
            <a:ext cx="1574349" cy="524664"/>
            <a:chOff x="598237" y="3390939"/>
            <a:chExt cx="1574349" cy="524664"/>
          </a:xfrm>
        </p:grpSpPr>
        <p:sp>
          <p:nvSpPr>
            <p:cNvPr id="22" name="Text Placeholder 2">
              <a:extLst>
                <a:ext uri="{FF2B5EF4-FFF2-40B4-BE49-F238E27FC236}">
                  <a16:creationId xmlns:a16="http://schemas.microsoft.com/office/drawing/2014/main" id="{29DE394E-E4D1-0954-1CD6-BA856EEA0B88}"/>
                </a:ext>
              </a:extLst>
            </p:cNvPr>
            <p:cNvSpPr txBox="1">
              <a:spLocks/>
            </p:cNvSpPr>
            <p:nvPr/>
          </p:nvSpPr>
          <p:spPr>
            <a:xfrm>
              <a:off x="598237" y="3409400"/>
              <a:ext cx="1562988" cy="50620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6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800" dirty="0">
                  <a:solidFill>
                    <a:schemeClr val="tx2"/>
                  </a:solidFill>
                </a:rPr>
                <a:t>What special promotion is being used to attract new customers </a:t>
              </a:r>
              <a:br>
                <a:rPr lang="en-US" sz="800" dirty="0">
                  <a:solidFill>
                    <a:schemeClr val="tx2"/>
                  </a:solidFill>
                </a:rPr>
              </a:br>
              <a:r>
                <a:rPr lang="en-US" sz="800" dirty="0">
                  <a:solidFill>
                    <a:schemeClr val="tx2"/>
                  </a:solidFill>
                </a:rPr>
                <a:t>(0% intro APR, spend &amp; get, etc.)?</a:t>
              </a:r>
            </a:p>
          </p:txBody>
        </p:sp>
        <p:cxnSp>
          <p:nvCxnSpPr>
            <p:cNvPr id="23" name="Straight Arrow Connector 22">
              <a:extLst>
                <a:ext uri="{FF2B5EF4-FFF2-40B4-BE49-F238E27FC236}">
                  <a16:creationId xmlns:a16="http://schemas.microsoft.com/office/drawing/2014/main" id="{EF7F9626-DCA6-AFC8-5315-2A3949329B65}"/>
                </a:ext>
              </a:extLst>
            </p:cNvPr>
            <p:cNvCxnSpPr>
              <a:cxnSpLocks/>
            </p:cNvCxnSpPr>
            <p:nvPr/>
          </p:nvCxnSpPr>
          <p:spPr>
            <a:xfrm>
              <a:off x="609598" y="3390939"/>
              <a:ext cx="1562988" cy="0"/>
            </a:xfrm>
            <a:prstGeom prst="straightConnector1">
              <a:avLst/>
            </a:prstGeom>
            <a:ln w="9525" cap="rnd">
              <a:solidFill>
                <a:schemeClr val="tx2"/>
              </a:solidFill>
              <a:roun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8872DA43-AC31-B7E5-0250-846F730C58FC}"/>
              </a:ext>
            </a:extLst>
          </p:cNvPr>
          <p:cNvGrpSpPr/>
          <p:nvPr/>
        </p:nvGrpSpPr>
        <p:grpSpPr>
          <a:xfrm>
            <a:off x="616686" y="2924062"/>
            <a:ext cx="1562988" cy="524664"/>
            <a:chOff x="609598" y="3390939"/>
            <a:chExt cx="1562988" cy="524664"/>
          </a:xfrm>
        </p:grpSpPr>
        <p:sp>
          <p:nvSpPr>
            <p:cNvPr id="30" name="Text Placeholder 2">
              <a:extLst>
                <a:ext uri="{FF2B5EF4-FFF2-40B4-BE49-F238E27FC236}">
                  <a16:creationId xmlns:a16="http://schemas.microsoft.com/office/drawing/2014/main" id="{A99FBD76-5520-5B17-3C95-54142FDA6594}"/>
                </a:ext>
              </a:extLst>
            </p:cNvPr>
            <p:cNvSpPr txBox="1">
              <a:spLocks/>
            </p:cNvSpPr>
            <p:nvPr/>
          </p:nvSpPr>
          <p:spPr>
            <a:xfrm>
              <a:off x="609598" y="3409400"/>
              <a:ext cx="1383912" cy="50620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6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800" dirty="0">
                  <a:solidFill>
                    <a:schemeClr val="tx2"/>
                  </a:solidFill>
                </a:rPr>
                <a:t>What does this card offer (cash back, points, miles, etc.)?</a:t>
              </a:r>
            </a:p>
          </p:txBody>
        </p:sp>
        <p:cxnSp>
          <p:nvCxnSpPr>
            <p:cNvPr id="31" name="Straight Arrow Connector 30">
              <a:extLst>
                <a:ext uri="{FF2B5EF4-FFF2-40B4-BE49-F238E27FC236}">
                  <a16:creationId xmlns:a16="http://schemas.microsoft.com/office/drawing/2014/main" id="{A6FD0FEF-B910-0287-4BA1-2576E7E293E3}"/>
                </a:ext>
              </a:extLst>
            </p:cNvPr>
            <p:cNvCxnSpPr>
              <a:cxnSpLocks/>
            </p:cNvCxnSpPr>
            <p:nvPr/>
          </p:nvCxnSpPr>
          <p:spPr>
            <a:xfrm>
              <a:off x="609598" y="3390939"/>
              <a:ext cx="1562988" cy="0"/>
            </a:xfrm>
            <a:prstGeom prst="straightConnector1">
              <a:avLst/>
            </a:prstGeom>
            <a:ln w="9525" cap="rnd">
              <a:solidFill>
                <a:schemeClr val="tx2"/>
              </a:solidFill>
              <a:round/>
              <a:headEnd type="none"/>
              <a:tailEnd type="oval"/>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0ACD6109-AB9C-21F3-A9D7-ADAFB415BB20}"/>
              </a:ext>
            </a:extLst>
          </p:cNvPr>
          <p:cNvSpPr/>
          <p:nvPr/>
        </p:nvSpPr>
        <p:spPr>
          <a:xfrm>
            <a:off x="2252775" y="4292830"/>
            <a:ext cx="3497393" cy="1227335"/>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AF4380BD-EE47-F490-E304-CF30358EB2F0}"/>
              </a:ext>
            </a:extLst>
          </p:cNvPr>
          <p:cNvGrpSpPr/>
          <p:nvPr/>
        </p:nvGrpSpPr>
        <p:grpSpPr>
          <a:xfrm>
            <a:off x="616686" y="4374793"/>
            <a:ext cx="1562988" cy="524664"/>
            <a:chOff x="609598" y="3390939"/>
            <a:chExt cx="1562988" cy="524664"/>
          </a:xfrm>
        </p:grpSpPr>
        <p:sp>
          <p:nvSpPr>
            <p:cNvPr id="34" name="Text Placeholder 2">
              <a:extLst>
                <a:ext uri="{FF2B5EF4-FFF2-40B4-BE49-F238E27FC236}">
                  <a16:creationId xmlns:a16="http://schemas.microsoft.com/office/drawing/2014/main" id="{CA14D96A-A2F6-96FB-A394-6016E11536CA}"/>
                </a:ext>
              </a:extLst>
            </p:cNvPr>
            <p:cNvSpPr txBox="1">
              <a:spLocks/>
            </p:cNvSpPr>
            <p:nvPr/>
          </p:nvSpPr>
          <p:spPr>
            <a:xfrm>
              <a:off x="609598" y="3409400"/>
              <a:ext cx="1383912" cy="50620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6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800" dirty="0">
                  <a:solidFill>
                    <a:schemeClr val="tx2"/>
                  </a:solidFill>
                </a:rPr>
                <a:t>What other benefits does this card offer (no or low fees, travel benefits, extended warranties, purchase protection, etc.)?</a:t>
              </a:r>
            </a:p>
          </p:txBody>
        </p:sp>
        <p:cxnSp>
          <p:nvCxnSpPr>
            <p:cNvPr id="35" name="Straight Arrow Connector 34">
              <a:extLst>
                <a:ext uri="{FF2B5EF4-FFF2-40B4-BE49-F238E27FC236}">
                  <a16:creationId xmlns:a16="http://schemas.microsoft.com/office/drawing/2014/main" id="{92D4E65C-3EF2-64F0-53F9-67087AA81F09}"/>
                </a:ext>
              </a:extLst>
            </p:cNvPr>
            <p:cNvCxnSpPr>
              <a:cxnSpLocks/>
            </p:cNvCxnSpPr>
            <p:nvPr/>
          </p:nvCxnSpPr>
          <p:spPr>
            <a:xfrm>
              <a:off x="609598" y="3390939"/>
              <a:ext cx="1562988" cy="0"/>
            </a:xfrm>
            <a:prstGeom prst="straightConnector1">
              <a:avLst/>
            </a:prstGeom>
            <a:ln w="9525" cap="rnd">
              <a:solidFill>
                <a:schemeClr val="tx2"/>
              </a:solidFill>
              <a:roun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17C661E2-D634-10B3-D218-19DAEA02C109}"/>
              </a:ext>
            </a:extLst>
          </p:cNvPr>
          <p:cNvGrpSpPr/>
          <p:nvPr/>
        </p:nvGrpSpPr>
        <p:grpSpPr>
          <a:xfrm>
            <a:off x="5652052" y="1870827"/>
            <a:ext cx="1804463" cy="407760"/>
            <a:chOff x="5652052" y="1775606"/>
            <a:chExt cx="1804463" cy="407760"/>
          </a:xfrm>
        </p:grpSpPr>
        <p:sp>
          <p:nvSpPr>
            <p:cNvPr id="37" name="Text Placeholder 2">
              <a:extLst>
                <a:ext uri="{FF2B5EF4-FFF2-40B4-BE49-F238E27FC236}">
                  <a16:creationId xmlns:a16="http://schemas.microsoft.com/office/drawing/2014/main" id="{CFC9605D-E8AA-0538-23DB-4BD95707E6DD}"/>
                </a:ext>
              </a:extLst>
            </p:cNvPr>
            <p:cNvSpPr txBox="1">
              <a:spLocks/>
            </p:cNvSpPr>
            <p:nvPr/>
          </p:nvSpPr>
          <p:spPr>
            <a:xfrm>
              <a:off x="6061244" y="1794067"/>
              <a:ext cx="1395271" cy="38929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6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800" dirty="0">
                  <a:solidFill>
                    <a:schemeClr val="tx2"/>
                  </a:solidFill>
                </a:rPr>
                <a:t>What message is being used </a:t>
              </a:r>
              <a:br>
                <a:rPr lang="en-US" sz="800" dirty="0">
                  <a:solidFill>
                    <a:schemeClr val="tx2"/>
                  </a:solidFill>
                </a:rPr>
              </a:br>
              <a:r>
                <a:rPr lang="en-US" sz="800" dirty="0">
                  <a:solidFill>
                    <a:schemeClr val="tx2"/>
                  </a:solidFill>
                </a:rPr>
                <a:t>to differentiate this card from others in its category?</a:t>
              </a:r>
            </a:p>
          </p:txBody>
        </p:sp>
        <p:cxnSp>
          <p:nvCxnSpPr>
            <p:cNvPr id="38" name="Straight Arrow Connector 37">
              <a:extLst>
                <a:ext uri="{FF2B5EF4-FFF2-40B4-BE49-F238E27FC236}">
                  <a16:creationId xmlns:a16="http://schemas.microsoft.com/office/drawing/2014/main" id="{F2AF0AC6-A2D6-AC30-BDD1-E59891329AE6}"/>
                </a:ext>
              </a:extLst>
            </p:cNvPr>
            <p:cNvCxnSpPr>
              <a:cxnSpLocks/>
            </p:cNvCxnSpPr>
            <p:nvPr/>
          </p:nvCxnSpPr>
          <p:spPr>
            <a:xfrm flipH="1">
              <a:off x="5652052" y="1775606"/>
              <a:ext cx="1704371" cy="0"/>
            </a:xfrm>
            <a:prstGeom prst="straightConnector1">
              <a:avLst/>
            </a:prstGeom>
            <a:ln w="9525" cap="rnd">
              <a:solidFill>
                <a:schemeClr val="tx2"/>
              </a:solidFill>
              <a:roun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19BEE2CC-2E86-7D17-958A-19CE83BC0808}"/>
              </a:ext>
            </a:extLst>
          </p:cNvPr>
          <p:cNvGrpSpPr/>
          <p:nvPr/>
        </p:nvGrpSpPr>
        <p:grpSpPr>
          <a:xfrm>
            <a:off x="5652052" y="2909133"/>
            <a:ext cx="1732082" cy="524664"/>
            <a:chOff x="5652052" y="2369893"/>
            <a:chExt cx="1732082" cy="524664"/>
          </a:xfrm>
        </p:grpSpPr>
        <p:sp>
          <p:nvSpPr>
            <p:cNvPr id="40" name="Text Placeholder 2">
              <a:extLst>
                <a:ext uri="{FF2B5EF4-FFF2-40B4-BE49-F238E27FC236}">
                  <a16:creationId xmlns:a16="http://schemas.microsoft.com/office/drawing/2014/main" id="{23A6CA1D-2D40-7F5F-F7B4-C51016724D92}"/>
                </a:ext>
              </a:extLst>
            </p:cNvPr>
            <p:cNvSpPr txBox="1">
              <a:spLocks/>
            </p:cNvSpPr>
            <p:nvPr/>
          </p:nvSpPr>
          <p:spPr>
            <a:xfrm>
              <a:off x="6061245" y="2388354"/>
              <a:ext cx="1322889" cy="50620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6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800" dirty="0">
                  <a:solidFill>
                    <a:schemeClr val="tx2"/>
                  </a:solidFill>
                </a:rPr>
                <a:t>Has this card been recognized with awards or rankings from reputable sources? For visual interest, include images of the awards.</a:t>
              </a:r>
            </a:p>
          </p:txBody>
        </p:sp>
        <p:cxnSp>
          <p:nvCxnSpPr>
            <p:cNvPr id="41" name="Straight Arrow Connector 40">
              <a:extLst>
                <a:ext uri="{FF2B5EF4-FFF2-40B4-BE49-F238E27FC236}">
                  <a16:creationId xmlns:a16="http://schemas.microsoft.com/office/drawing/2014/main" id="{41F6C36E-B78D-894C-178A-AA3E1B247035}"/>
                </a:ext>
              </a:extLst>
            </p:cNvPr>
            <p:cNvCxnSpPr>
              <a:cxnSpLocks/>
            </p:cNvCxnSpPr>
            <p:nvPr/>
          </p:nvCxnSpPr>
          <p:spPr>
            <a:xfrm flipH="1">
              <a:off x="5652052" y="2369893"/>
              <a:ext cx="1701248" cy="0"/>
            </a:xfrm>
            <a:prstGeom prst="straightConnector1">
              <a:avLst/>
            </a:prstGeom>
            <a:ln w="9525" cap="rnd">
              <a:solidFill>
                <a:schemeClr val="tx2"/>
              </a:solidFill>
              <a:round/>
              <a:headEnd type="none"/>
              <a:tailEnd type="oval"/>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413F95C8-CC1D-4BDA-CECB-F1DE637B491D}"/>
              </a:ext>
            </a:extLst>
          </p:cNvPr>
          <p:cNvSpPr/>
          <p:nvPr/>
        </p:nvSpPr>
        <p:spPr>
          <a:xfrm>
            <a:off x="4039849" y="1706235"/>
            <a:ext cx="1699074" cy="329184"/>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761115-176D-2907-69E7-814B993B34B6}"/>
              </a:ext>
            </a:extLst>
          </p:cNvPr>
          <p:cNvSpPr/>
          <p:nvPr/>
        </p:nvSpPr>
        <p:spPr>
          <a:xfrm>
            <a:off x="4036612" y="2125958"/>
            <a:ext cx="1702311" cy="1045321"/>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88A7C5A-1FDF-579F-BADE-40217C2077F3}"/>
              </a:ext>
            </a:extLst>
          </p:cNvPr>
          <p:cNvSpPr/>
          <p:nvPr/>
        </p:nvSpPr>
        <p:spPr>
          <a:xfrm>
            <a:off x="3420817" y="1984319"/>
            <a:ext cx="154233" cy="94212"/>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E5285E-009D-F777-AC3F-6A5F5147B50A}"/>
              </a:ext>
            </a:extLst>
          </p:cNvPr>
          <p:cNvSpPr/>
          <p:nvPr/>
        </p:nvSpPr>
        <p:spPr>
          <a:xfrm>
            <a:off x="3195393" y="2130369"/>
            <a:ext cx="134648" cy="94212"/>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0473F37-CBA9-07D5-FB30-63EB9E6BF979}"/>
              </a:ext>
            </a:extLst>
          </p:cNvPr>
          <p:cNvSpPr/>
          <p:nvPr/>
        </p:nvSpPr>
        <p:spPr>
          <a:xfrm>
            <a:off x="2252775" y="1549344"/>
            <a:ext cx="704088" cy="141122"/>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240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100C6DD-28D9-AC3A-7F64-C5CDBFAE9B67}"/>
              </a:ext>
            </a:extLst>
          </p:cNvPr>
          <p:cNvSpPr>
            <a:spLocks noGrp="1"/>
          </p:cNvSpPr>
          <p:nvPr>
            <p:ph type="pic" sz="quarter" idx="11"/>
          </p:nvPr>
        </p:nvSpPr>
        <p:spPr/>
        <p:txBody>
          <a:bodyPr/>
          <a:lstStyle/>
          <a:p>
            <a:endParaRPr lang="en-US"/>
          </a:p>
        </p:txBody>
      </p:sp>
      <p:sp>
        <p:nvSpPr>
          <p:cNvPr id="18" name="Picture Placeholder 17">
            <a:extLst>
              <a:ext uri="{FF2B5EF4-FFF2-40B4-BE49-F238E27FC236}">
                <a16:creationId xmlns:a16="http://schemas.microsoft.com/office/drawing/2014/main" id="{FBA4643B-BC84-6519-4146-FE776E11376E}"/>
              </a:ext>
            </a:extLst>
          </p:cNvPr>
          <p:cNvSpPr>
            <a:spLocks noGrp="1"/>
          </p:cNvSpPr>
          <p:nvPr>
            <p:ph type="pic" sz="quarter" idx="12"/>
          </p:nvPr>
        </p:nvSpPr>
        <p:spPr/>
        <p:txBody>
          <a:bodyPr/>
          <a:lstStyle/>
          <a:p>
            <a:endParaRPr lang="en-US"/>
          </a:p>
        </p:txBody>
      </p:sp>
      <p:sp>
        <p:nvSpPr>
          <p:cNvPr id="19" name="Picture Placeholder 18">
            <a:extLst>
              <a:ext uri="{FF2B5EF4-FFF2-40B4-BE49-F238E27FC236}">
                <a16:creationId xmlns:a16="http://schemas.microsoft.com/office/drawing/2014/main" id="{96D226D4-7D2C-B47A-29C6-CAF076EB77CE}"/>
              </a:ext>
            </a:extLst>
          </p:cNvPr>
          <p:cNvSpPr>
            <a:spLocks noGrp="1"/>
          </p:cNvSpPr>
          <p:nvPr>
            <p:ph type="pic" sz="quarter" idx="13"/>
          </p:nvPr>
        </p:nvSpPr>
        <p:spPr/>
        <p:txBody>
          <a:bodyPr/>
          <a:lstStyle/>
          <a:p>
            <a:endParaRPr lang="en-US"/>
          </a:p>
        </p:txBody>
      </p:sp>
      <p:sp>
        <p:nvSpPr>
          <p:cNvPr id="16" name="Picture Placeholder 15">
            <a:extLst>
              <a:ext uri="{FF2B5EF4-FFF2-40B4-BE49-F238E27FC236}">
                <a16:creationId xmlns:a16="http://schemas.microsoft.com/office/drawing/2014/main" id="{9C63367F-B822-C4CB-4C89-40D63511C713}"/>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6BB908AF-CCD7-5D41-D2AB-242662D58DCB}"/>
              </a:ext>
            </a:extLst>
          </p:cNvPr>
          <p:cNvSpPr>
            <a:spLocks noGrp="1"/>
          </p:cNvSpPr>
          <p:nvPr>
            <p:ph type="title"/>
          </p:nvPr>
        </p:nvSpPr>
        <p:spPr/>
        <p:txBody>
          <a:bodyPr/>
          <a:lstStyle/>
          <a:p>
            <a:r>
              <a:rPr lang="en-US" sz="2800"/>
              <a:t>Name of Card Overview</a:t>
            </a:r>
            <a:endParaRPr lang="en-US"/>
          </a:p>
        </p:txBody>
      </p:sp>
      <p:sp>
        <p:nvSpPr>
          <p:cNvPr id="10" name="TextBox 9">
            <a:extLst>
              <a:ext uri="{FF2B5EF4-FFF2-40B4-BE49-F238E27FC236}">
                <a16:creationId xmlns:a16="http://schemas.microsoft.com/office/drawing/2014/main" id="{BC9CC88E-B0E8-905D-A469-39CF65E9E210}"/>
              </a:ext>
            </a:extLst>
          </p:cNvPr>
          <p:cNvSpPr txBox="1"/>
          <p:nvPr/>
        </p:nvSpPr>
        <p:spPr>
          <a:xfrm>
            <a:off x="609600" y="3057343"/>
            <a:ext cx="5350526" cy="1892826"/>
          </a:xfrm>
          <a:prstGeom prst="rect">
            <a:avLst/>
          </a:prstGeom>
          <a:noFill/>
        </p:spPr>
        <p:txBody>
          <a:bodyPr wrap="square" lIns="0" tIns="0" rIns="0" bIns="0" rtlCol="0">
            <a:spAutoFit/>
          </a:bodyPr>
          <a:lstStyle>
            <a:defPPr>
              <a:defRPr lang="en-US"/>
            </a:defPPr>
            <a:lvl1pPr>
              <a:defRPr b="1">
                <a:latin typeface="Montserrat" pitchFamily="2" charset="77"/>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latin typeface="Aptos" panose="020B0004020202020204" pitchFamily="34" charset="0"/>
              </a:rPr>
              <a:t>Intro Offer</a:t>
            </a:r>
          </a:p>
          <a:p>
            <a:pPr marL="173038" marR="0" lvl="0" indent="-173038" algn="l" defTabSz="914400" rtl="0" eaLnBrk="1" fontAlgn="auto" latinLnBrk="0" hangingPunct="1">
              <a:lnSpc>
                <a:spcPct val="100000"/>
              </a:lnSpc>
              <a:spcBef>
                <a:spcPts val="0"/>
              </a:spcBef>
              <a:spcAft>
                <a:spcPts val="600"/>
              </a:spcAft>
              <a:buClrTx/>
              <a:buSzTx/>
              <a:buFont typeface="Arial" panose="020B0604020202020204" pitchFamily="34" charset="0"/>
              <a:buChar char="•"/>
              <a:defRPr/>
            </a:pPr>
            <a:r>
              <a:rPr lang="en-US" b="0" dirty="0">
                <a:latin typeface="Aptos Light" panose="020B0004020202020204" pitchFamily="34" charset="0"/>
              </a:rPr>
              <a:t>Text</a:t>
            </a:r>
          </a:p>
          <a:p>
            <a:pPr marL="0" marR="0" lvl="0" indent="0" algn="l" defTabSz="914400" rtl="0" eaLnBrk="1" fontAlgn="auto" latinLnBrk="0" hangingPunct="1">
              <a:lnSpc>
                <a:spcPct val="100000"/>
              </a:lnSpc>
              <a:spcBef>
                <a:spcPts val="1800"/>
              </a:spcBef>
              <a:spcAft>
                <a:spcPts val="600"/>
              </a:spcAft>
              <a:buClrTx/>
              <a:buSzTx/>
              <a:buFontTx/>
              <a:buNone/>
              <a:tabLst/>
              <a:defRPr/>
            </a:pPr>
            <a:r>
              <a:rPr lang="en-US" dirty="0">
                <a:latin typeface="Aptos" panose="020B0004020202020204" pitchFamily="34" charset="0"/>
              </a:rPr>
              <a:t>Value Proposition</a:t>
            </a:r>
          </a:p>
          <a:p>
            <a:pPr marL="173038" marR="0" lvl="0" indent="-173038" algn="l" defTabSz="914400" rtl="0" eaLnBrk="1" fontAlgn="auto" latinLnBrk="0" hangingPunct="1">
              <a:lnSpc>
                <a:spcPct val="100000"/>
              </a:lnSpc>
              <a:spcBef>
                <a:spcPts val="0"/>
              </a:spcBef>
              <a:spcAft>
                <a:spcPts val="600"/>
              </a:spcAft>
              <a:buClrTx/>
              <a:buSzTx/>
              <a:buFont typeface="Arial" panose="020B0604020202020204" pitchFamily="34" charset="0"/>
              <a:buChar char="•"/>
              <a:defRPr/>
            </a:pPr>
            <a:r>
              <a:rPr lang="en-US" b="0" dirty="0">
                <a:latin typeface="Aptos Light" panose="020B0004020202020204" pitchFamily="34" charset="0"/>
              </a:rPr>
              <a:t>Text</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600" dirty="0">
              <a:latin typeface="Aptos" panose="020B0004020202020204" pitchFamily="34" charset="0"/>
            </a:endParaRPr>
          </a:p>
        </p:txBody>
      </p:sp>
      <p:sp>
        <p:nvSpPr>
          <p:cNvPr id="11" name="TextBox 10">
            <a:extLst>
              <a:ext uri="{FF2B5EF4-FFF2-40B4-BE49-F238E27FC236}">
                <a16:creationId xmlns:a16="http://schemas.microsoft.com/office/drawing/2014/main" id="{6749E241-BA0D-4E09-EDAB-64632E89ACBE}"/>
              </a:ext>
            </a:extLst>
          </p:cNvPr>
          <p:cNvSpPr txBox="1"/>
          <p:nvPr/>
        </p:nvSpPr>
        <p:spPr>
          <a:xfrm>
            <a:off x="6369132" y="1275414"/>
            <a:ext cx="5210221" cy="1862048"/>
          </a:xfrm>
          <a:prstGeom prst="rect">
            <a:avLst/>
          </a:prstGeom>
          <a:noFill/>
        </p:spPr>
        <p:txBody>
          <a:bodyPr wrap="square" lIns="0" tIns="0" rIns="0" bIns="0" rtlCol="0">
            <a:spAutoFit/>
          </a:bodyPr>
          <a:lstStyle>
            <a:defPPr>
              <a:defRPr lang="en-US"/>
            </a:defPPr>
            <a:lvl1pPr>
              <a:defRPr b="1">
                <a:latin typeface="Montserrat" pitchFamily="2" charset="77"/>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latin typeface="Aptos" panose="020B0004020202020204" pitchFamily="34" charset="0"/>
              </a:rPr>
              <a:t>Positioning</a:t>
            </a:r>
          </a:p>
          <a:p>
            <a:pPr marR="0" lvl="0" algn="l" defTabSz="914400" rtl="0" eaLnBrk="1" fontAlgn="auto" latinLnBrk="0" hangingPunct="1">
              <a:lnSpc>
                <a:spcPct val="100000"/>
              </a:lnSpc>
              <a:spcBef>
                <a:spcPts val="0"/>
              </a:spcBef>
              <a:spcAft>
                <a:spcPts val="600"/>
              </a:spcAft>
              <a:buClrTx/>
              <a:buSzTx/>
              <a:defRPr/>
            </a:pPr>
            <a:r>
              <a:rPr lang="en-US" b="0" dirty="0">
                <a:latin typeface="Aptos Light" panose="020B0004020202020204" pitchFamily="34" charset="0"/>
              </a:rPr>
              <a:t>Text</a:t>
            </a:r>
          </a:p>
          <a:p>
            <a:pPr marR="0" lvl="0" algn="l" defTabSz="914400" rtl="0" eaLnBrk="1" fontAlgn="auto" latinLnBrk="0" hangingPunct="1">
              <a:lnSpc>
                <a:spcPct val="100000"/>
              </a:lnSpc>
              <a:spcBef>
                <a:spcPts val="1800"/>
              </a:spcBef>
              <a:spcAft>
                <a:spcPts val="600"/>
              </a:spcAft>
              <a:buClrTx/>
              <a:buSzTx/>
              <a:defRPr/>
            </a:pPr>
            <a:r>
              <a:rPr lang="en-US" dirty="0">
                <a:latin typeface="Aptos" panose="020B0004020202020204" pitchFamily="34" charset="0"/>
              </a:rPr>
              <a:t>Active Cash</a:t>
            </a:r>
            <a:r>
              <a:rPr lang="en-US" baseline="30000" dirty="0">
                <a:latin typeface="Aptos" panose="020B0004020202020204" pitchFamily="34" charset="0"/>
              </a:rPr>
              <a:t>®</a:t>
            </a:r>
            <a:r>
              <a:rPr lang="en-US" dirty="0">
                <a:latin typeface="Aptos" panose="020B0004020202020204" pitchFamily="34" charset="0"/>
              </a:rPr>
              <a:t> Card Awards</a:t>
            </a:r>
            <a:endParaRPr lang="en-US" b="0" dirty="0">
              <a:latin typeface="Aptos Light" panose="020B0004020202020204" pitchFamily="34" charset="0"/>
            </a:endParaRPr>
          </a:p>
          <a:p>
            <a:pPr marL="173038" marR="0" lvl="0" indent="-173038" algn="l" defTabSz="914400" rtl="0" eaLnBrk="1" fontAlgn="auto" latinLnBrk="0" hangingPunct="1">
              <a:lnSpc>
                <a:spcPct val="100000"/>
              </a:lnSpc>
              <a:spcBef>
                <a:spcPts val="0"/>
              </a:spcBef>
              <a:spcAft>
                <a:spcPts val="600"/>
              </a:spcAft>
              <a:buClrTx/>
              <a:buSzTx/>
              <a:buFont typeface="Arial" panose="020B0604020202020204" pitchFamily="34" charset="0"/>
              <a:buChar char="•"/>
              <a:defRPr/>
            </a:pPr>
            <a:endParaRPr lang="en-US" sz="1600" b="0" dirty="0">
              <a:latin typeface="Aptos Light"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600" dirty="0">
              <a:latin typeface="Aptos" panose="020B0004020202020204" pitchFamily="34" charset="0"/>
            </a:endParaRPr>
          </a:p>
        </p:txBody>
      </p:sp>
      <p:sp>
        <p:nvSpPr>
          <p:cNvPr id="12" name="TextBox 11">
            <a:extLst>
              <a:ext uri="{FF2B5EF4-FFF2-40B4-BE49-F238E27FC236}">
                <a16:creationId xmlns:a16="http://schemas.microsoft.com/office/drawing/2014/main" id="{2FC41FDD-027D-3016-89C7-FAEFBFDB0FA5}"/>
              </a:ext>
            </a:extLst>
          </p:cNvPr>
          <p:cNvSpPr txBox="1"/>
          <p:nvPr/>
        </p:nvSpPr>
        <p:spPr>
          <a:xfrm>
            <a:off x="2975136" y="2069414"/>
            <a:ext cx="2984990" cy="746358"/>
          </a:xfrm>
          <a:prstGeom prst="rect">
            <a:avLst/>
          </a:prstGeom>
          <a:noFill/>
        </p:spPr>
        <p:txBody>
          <a:bodyPr wrap="square" lIns="0" tIns="0" rIns="0" bIns="0" rtlCol="0">
            <a:spAutoFit/>
          </a:bodyPr>
          <a:lstStyle>
            <a:defPPr>
              <a:defRPr lang="en-US"/>
            </a:defPPr>
            <a:lvl1pPr>
              <a:defRPr b="1">
                <a:latin typeface="Montserrat" pitchFamily="2" charset="77"/>
              </a:defRPr>
            </a:lvl1pPr>
          </a:lstStyle>
          <a:p>
            <a:pPr marL="0" marR="0" lvl="0" indent="0" algn="l" defTabSz="914400" rtl="0" eaLnBrk="1" fontAlgn="auto" latinLnBrk="0" hangingPunct="1">
              <a:lnSpc>
                <a:spcPct val="100000"/>
              </a:lnSpc>
              <a:spcBef>
                <a:spcPts val="900"/>
              </a:spcBef>
              <a:spcAft>
                <a:spcPts val="600"/>
              </a:spcAft>
              <a:buClrTx/>
              <a:buSzTx/>
              <a:buFontTx/>
              <a:buNone/>
              <a:tabLst/>
              <a:defRPr/>
            </a:pPr>
            <a:r>
              <a:rPr lang="en-US">
                <a:latin typeface="Aptos" panose="020B0004020202020204" pitchFamily="34" charset="0"/>
              </a:rPr>
              <a:t>Annual Fee: </a:t>
            </a:r>
            <a:r>
              <a:rPr lang="en-US" b="0">
                <a:latin typeface="Aptos Light" panose="020B0004020202020204" pitchFamily="34" charset="0"/>
              </a:rPr>
              <a:t>Text</a:t>
            </a:r>
          </a:p>
          <a:p>
            <a:pPr>
              <a:spcBef>
                <a:spcPts val="900"/>
              </a:spcBef>
              <a:spcAft>
                <a:spcPts val="600"/>
              </a:spcAft>
              <a:defRPr/>
            </a:pPr>
            <a:r>
              <a:rPr lang="en-US" b="1">
                <a:latin typeface="Aptos" panose="020B0004020202020204" pitchFamily="34" charset="0"/>
              </a:rPr>
              <a:t>APR: </a:t>
            </a:r>
            <a:r>
              <a:rPr lang="en-US" b="0" i="0" kern="1200">
                <a:solidFill>
                  <a:schemeClr val="tx1"/>
                </a:solidFill>
                <a:latin typeface="Aptos Light" panose="020B0004020202020204" pitchFamily="34" charset="0"/>
                <a:ea typeface="+mn-ea"/>
                <a:cs typeface="+mn-cs"/>
              </a:rPr>
              <a:t>Text</a:t>
            </a:r>
            <a:endParaRPr lang="en-US">
              <a:latin typeface="Aptos" panose="020B0004020202020204" pitchFamily="34" charset="0"/>
            </a:endParaRPr>
          </a:p>
        </p:txBody>
      </p:sp>
      <p:sp>
        <p:nvSpPr>
          <p:cNvPr id="13" name="TextBox 12">
            <a:extLst>
              <a:ext uri="{FF2B5EF4-FFF2-40B4-BE49-F238E27FC236}">
                <a16:creationId xmlns:a16="http://schemas.microsoft.com/office/drawing/2014/main" id="{EBC7A04D-4498-0499-8A1D-07F4EDC893A5}"/>
              </a:ext>
            </a:extLst>
          </p:cNvPr>
          <p:cNvSpPr txBox="1"/>
          <p:nvPr/>
        </p:nvSpPr>
        <p:spPr>
          <a:xfrm>
            <a:off x="8154101" y="3860001"/>
            <a:ext cx="1599500" cy="407804"/>
          </a:xfrm>
          <a:prstGeom prst="rect">
            <a:avLst/>
          </a:prstGeom>
          <a:noFill/>
        </p:spPr>
        <p:txBody>
          <a:bodyPr wrap="square" lIns="0" tIns="0" rIns="0" bIns="0" rtlCol="0">
            <a:spAutoFit/>
          </a:bodyPr>
          <a:lstStyle>
            <a:defPPr>
              <a:defRPr lang="en-US"/>
            </a:defPPr>
            <a:lvl1pPr>
              <a:defRPr b="1">
                <a:latin typeface="Montserrat" pitchFamily="2"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sz="1200">
                <a:latin typeface="Aptos" panose="020B0004020202020204" pitchFamily="34" charset="0"/>
              </a:rPr>
              <a:t>Award Name</a:t>
            </a:r>
            <a:endParaRPr lang="en-US" sz="1200" b="0">
              <a:latin typeface="Aptos Light" panose="020B0004020202020204" pitchFamily="34" charset="0"/>
            </a:endParaRPr>
          </a:p>
          <a:p>
            <a:pPr marL="117475" marR="0" lvl="0" indent="-117475" fontAlgn="auto">
              <a:lnSpc>
                <a:spcPct val="100000"/>
              </a:lnSpc>
              <a:spcBef>
                <a:spcPts val="0"/>
              </a:spcBef>
              <a:spcAft>
                <a:spcPts val="300"/>
              </a:spcAft>
              <a:buClrTx/>
              <a:buSzTx/>
              <a:buFont typeface="Arial" panose="020B0604020202020204" pitchFamily="34" charset="0"/>
              <a:buChar char="•"/>
              <a:defRPr/>
            </a:pPr>
            <a:r>
              <a:rPr lang="en-US" sz="1200" b="0">
                <a:latin typeface="Aptos Light" panose="020B0004020202020204" pitchFamily="34" charset="0"/>
              </a:rPr>
              <a:t>Text</a:t>
            </a:r>
          </a:p>
        </p:txBody>
      </p:sp>
      <p:sp>
        <p:nvSpPr>
          <p:cNvPr id="14" name="TextBox 13">
            <a:extLst>
              <a:ext uri="{FF2B5EF4-FFF2-40B4-BE49-F238E27FC236}">
                <a16:creationId xmlns:a16="http://schemas.microsoft.com/office/drawing/2014/main" id="{20339042-5EDF-C36A-C71D-7A61F1B366CD}"/>
              </a:ext>
            </a:extLst>
          </p:cNvPr>
          <p:cNvSpPr txBox="1"/>
          <p:nvPr/>
        </p:nvSpPr>
        <p:spPr>
          <a:xfrm>
            <a:off x="9996295" y="3860001"/>
            <a:ext cx="1599500" cy="407804"/>
          </a:xfrm>
          <a:prstGeom prst="rect">
            <a:avLst/>
          </a:prstGeom>
          <a:noFill/>
        </p:spPr>
        <p:txBody>
          <a:bodyPr wrap="square" lIns="0" tIns="0" rIns="0" bIns="0" rtlCol="0">
            <a:spAutoFit/>
          </a:bodyPr>
          <a:lstStyle>
            <a:defPPr>
              <a:defRPr lang="en-US"/>
            </a:defPPr>
            <a:lvl1pPr>
              <a:defRPr b="1">
                <a:latin typeface="Montserrat" pitchFamily="2"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sz="1200">
                <a:latin typeface="Aptos" panose="020B0004020202020204" pitchFamily="34" charset="0"/>
              </a:rPr>
              <a:t>Award Name</a:t>
            </a:r>
            <a:endParaRPr lang="en-US" sz="1200" b="0">
              <a:latin typeface="Aptos Light" panose="020B0004020202020204" pitchFamily="34" charset="0"/>
            </a:endParaRPr>
          </a:p>
          <a:p>
            <a:pPr marL="117475" marR="0" lvl="0" indent="-117475" fontAlgn="auto">
              <a:lnSpc>
                <a:spcPct val="100000"/>
              </a:lnSpc>
              <a:spcBef>
                <a:spcPts val="0"/>
              </a:spcBef>
              <a:spcAft>
                <a:spcPts val="300"/>
              </a:spcAft>
              <a:buClrTx/>
              <a:buSzTx/>
              <a:buFont typeface="Arial" panose="020B0604020202020204" pitchFamily="34" charset="0"/>
              <a:buChar char="•"/>
              <a:defRPr/>
            </a:pPr>
            <a:r>
              <a:rPr lang="en-US" sz="1200" b="0">
                <a:latin typeface="Aptos Light" panose="020B0004020202020204" pitchFamily="34" charset="0"/>
              </a:rPr>
              <a:t>Text</a:t>
            </a:r>
          </a:p>
        </p:txBody>
      </p:sp>
      <p:sp>
        <p:nvSpPr>
          <p:cNvPr id="15" name="TextBox 14">
            <a:extLst>
              <a:ext uri="{FF2B5EF4-FFF2-40B4-BE49-F238E27FC236}">
                <a16:creationId xmlns:a16="http://schemas.microsoft.com/office/drawing/2014/main" id="{5B93E013-E181-CCCE-A273-69A845B45A4A}"/>
              </a:ext>
            </a:extLst>
          </p:cNvPr>
          <p:cNvSpPr txBox="1"/>
          <p:nvPr/>
        </p:nvSpPr>
        <p:spPr>
          <a:xfrm>
            <a:off x="6362701" y="3860001"/>
            <a:ext cx="1599500" cy="407804"/>
          </a:xfrm>
          <a:prstGeom prst="rect">
            <a:avLst/>
          </a:prstGeom>
          <a:noFill/>
        </p:spPr>
        <p:txBody>
          <a:bodyPr wrap="square" lIns="0" tIns="0" rIns="0" bIns="0" rtlCol="0">
            <a:spAutoFit/>
          </a:bodyPr>
          <a:lstStyle>
            <a:defPPr>
              <a:defRPr lang="en-US"/>
            </a:defPPr>
            <a:lvl1pPr>
              <a:defRPr b="1">
                <a:latin typeface="Montserrat" pitchFamily="2"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sz="1200">
                <a:latin typeface="Aptos" panose="020B0004020202020204" pitchFamily="34" charset="0"/>
              </a:rPr>
              <a:t>Award Name</a:t>
            </a:r>
            <a:endParaRPr lang="en-US" sz="1200" b="0">
              <a:latin typeface="Aptos Light" panose="020B0004020202020204" pitchFamily="34" charset="0"/>
            </a:endParaRPr>
          </a:p>
          <a:p>
            <a:pPr marL="117475" marR="0" lvl="0" indent="-117475" fontAlgn="auto">
              <a:lnSpc>
                <a:spcPct val="100000"/>
              </a:lnSpc>
              <a:spcBef>
                <a:spcPts val="0"/>
              </a:spcBef>
              <a:spcAft>
                <a:spcPts val="300"/>
              </a:spcAft>
              <a:buClrTx/>
              <a:buSzTx/>
              <a:buFont typeface="Arial" panose="020B0604020202020204" pitchFamily="34" charset="0"/>
              <a:buChar char="•"/>
              <a:defRPr/>
            </a:pPr>
            <a:r>
              <a:rPr lang="en-US" sz="1200" b="0">
                <a:latin typeface="Aptos Light" panose="020B0004020202020204" pitchFamily="34" charset="0"/>
              </a:rPr>
              <a:t>Text</a:t>
            </a:r>
          </a:p>
        </p:txBody>
      </p:sp>
      <p:grpSp>
        <p:nvGrpSpPr>
          <p:cNvPr id="2" name="Group 1">
            <a:extLst>
              <a:ext uri="{FF2B5EF4-FFF2-40B4-BE49-F238E27FC236}">
                <a16:creationId xmlns:a16="http://schemas.microsoft.com/office/drawing/2014/main" id="{D761B986-092F-053F-22DA-B077D33F1236}"/>
              </a:ext>
            </a:extLst>
          </p:cNvPr>
          <p:cNvGrpSpPr/>
          <p:nvPr/>
        </p:nvGrpSpPr>
        <p:grpSpPr>
          <a:xfrm>
            <a:off x="9078866" y="0"/>
            <a:ext cx="2503534" cy="699389"/>
            <a:chOff x="9078866" y="0"/>
            <a:chExt cx="2503534" cy="699389"/>
          </a:xfrm>
        </p:grpSpPr>
        <p:sp>
          <p:nvSpPr>
            <p:cNvPr id="4" name="Rectangle 3">
              <a:extLst>
                <a:ext uri="{FF2B5EF4-FFF2-40B4-BE49-F238E27FC236}">
                  <a16:creationId xmlns:a16="http://schemas.microsoft.com/office/drawing/2014/main" id="{ABC31756-1917-6C8F-7A08-C75FA97633BC}"/>
                </a:ext>
              </a:extLst>
            </p:cNvPr>
            <p:cNvSpPr/>
            <p:nvPr/>
          </p:nvSpPr>
          <p:spPr>
            <a:xfrm>
              <a:off x="9078866" y="0"/>
              <a:ext cx="2503533" cy="69938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p>
              <a:pPr algn="ctr"/>
              <a:r>
                <a:rPr lang="en-US" sz="1800" b="1" spc="100" dirty="0">
                  <a:latin typeface="Aptos Display" panose="020B0004020202020204" pitchFamily="34" charset="0"/>
                  <a:ea typeface="+mj-ea"/>
                  <a:cs typeface="+mj-cs"/>
                </a:rPr>
                <a:t>TEMPLATE</a:t>
              </a:r>
              <a:endParaRPr lang="en-US" spc="100" dirty="0"/>
            </a:p>
          </p:txBody>
        </p:sp>
        <p:sp>
          <p:nvSpPr>
            <p:cNvPr id="5" name="Rectangle 4">
              <a:extLst>
                <a:ext uri="{FF2B5EF4-FFF2-40B4-BE49-F238E27FC236}">
                  <a16:creationId xmlns:a16="http://schemas.microsoft.com/office/drawing/2014/main" id="{A144E62C-0725-5B7A-A305-59EAE4CAD604}"/>
                </a:ext>
              </a:extLst>
            </p:cNvPr>
            <p:cNvSpPr/>
            <p:nvPr/>
          </p:nvSpPr>
          <p:spPr>
            <a:xfrm>
              <a:off x="9078867" y="0"/>
              <a:ext cx="2503533" cy="8708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1811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B6CE2-86DA-E69E-73CC-BFAA8DB89B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2D7748-26F0-FB84-13BE-90E9F730EBC8}"/>
              </a:ext>
            </a:extLst>
          </p:cNvPr>
          <p:cNvSpPr>
            <a:spLocks noGrp="1"/>
          </p:cNvSpPr>
          <p:nvPr>
            <p:ph type="title"/>
          </p:nvPr>
        </p:nvSpPr>
        <p:spPr>
          <a:xfrm>
            <a:off x="609600" y="685800"/>
            <a:ext cx="10364595" cy="398041"/>
          </a:xfrm>
        </p:spPr>
        <p:txBody>
          <a:bodyPr/>
          <a:lstStyle/>
          <a:p>
            <a:r>
              <a:rPr lang="en-US" sz="2800"/>
              <a:t>Name of Card Benefits</a:t>
            </a:r>
          </a:p>
        </p:txBody>
      </p:sp>
      <p:sp>
        <p:nvSpPr>
          <p:cNvPr id="7" name="TextBox 6">
            <a:extLst>
              <a:ext uri="{FF2B5EF4-FFF2-40B4-BE49-F238E27FC236}">
                <a16:creationId xmlns:a16="http://schemas.microsoft.com/office/drawing/2014/main" id="{D6F2768D-BBEC-2BF5-2561-2B198FB4F92E}"/>
              </a:ext>
            </a:extLst>
          </p:cNvPr>
          <p:cNvSpPr txBox="1"/>
          <p:nvPr/>
        </p:nvSpPr>
        <p:spPr>
          <a:xfrm>
            <a:off x="619081" y="1562100"/>
            <a:ext cx="5324519" cy="2754600"/>
          </a:xfrm>
          <a:prstGeom prst="rect">
            <a:avLst/>
          </a:prstGeom>
          <a:noFill/>
        </p:spPr>
        <p:txBody>
          <a:bodyPr wrap="square" lIns="0" tIns="0" rIns="0" bIns="0" rtlCol="0">
            <a:spAutoFit/>
          </a:bodyPr>
          <a:lstStyle>
            <a:defPPr>
              <a:defRPr lang="en-US"/>
            </a:defPPr>
            <a:lvl1pPr>
              <a:defRPr b="1">
                <a:latin typeface="Montserrat" pitchFamily="2" charset="77"/>
              </a:defRPr>
            </a:lvl1pPr>
          </a:lstStyle>
          <a:p>
            <a:pPr marR="0" lvl="0" algn="l" defTabSz="914400" rtl="0" eaLnBrk="1" fontAlgn="auto" latinLnBrk="0" hangingPunct="1">
              <a:lnSpc>
                <a:spcPct val="100000"/>
              </a:lnSpc>
              <a:spcBef>
                <a:spcPts val="0"/>
              </a:spcBef>
              <a:spcAft>
                <a:spcPts val="300"/>
              </a:spcAft>
              <a:buClrTx/>
              <a:buSzTx/>
              <a:defRPr/>
            </a:pPr>
            <a:r>
              <a:rPr lang="en-US" sz="1400">
                <a:latin typeface="Aptos" panose="020B0004020202020204" pitchFamily="34" charset="0"/>
              </a:rPr>
              <a:t>Benefit Name</a:t>
            </a:r>
          </a:p>
          <a:p>
            <a:pPr marR="0" lvl="0" algn="l" defTabSz="914400" rtl="0" eaLnBrk="1" fontAlgn="auto" latinLnBrk="0" hangingPunct="1">
              <a:lnSpc>
                <a:spcPct val="100000"/>
              </a:lnSpc>
              <a:spcBef>
                <a:spcPts val="0"/>
              </a:spcBef>
              <a:spcAft>
                <a:spcPts val="300"/>
              </a:spcAft>
              <a:buClrTx/>
              <a:buSzTx/>
              <a:defRPr/>
            </a:pPr>
            <a:r>
              <a:rPr lang="en-US" sz="1400" b="0">
                <a:latin typeface="Aptos Light" panose="020B0004020202020204" pitchFamily="34" charset="0"/>
              </a:rPr>
              <a:t>Text</a:t>
            </a:r>
          </a:p>
          <a:p>
            <a:pPr marR="0" lvl="0" algn="l" defTabSz="914400" rtl="0" eaLnBrk="1" fontAlgn="auto" latinLnBrk="0" hangingPunct="1">
              <a:lnSpc>
                <a:spcPct val="100000"/>
              </a:lnSpc>
              <a:spcBef>
                <a:spcPts val="0"/>
              </a:spcBef>
              <a:spcAft>
                <a:spcPts val="300"/>
              </a:spcAft>
              <a:buClrTx/>
              <a:buSzTx/>
              <a:defRPr/>
            </a:pPr>
            <a:endParaRPr lang="en-US" sz="1400" b="0">
              <a:latin typeface="Aptos Light" panose="020B0004020202020204" pitchFamily="34" charset="0"/>
            </a:endParaRPr>
          </a:p>
          <a:p>
            <a:pPr marR="0" lvl="0" algn="l" defTabSz="914400" rtl="0" eaLnBrk="1" fontAlgn="auto" latinLnBrk="0" hangingPunct="1">
              <a:lnSpc>
                <a:spcPct val="100000"/>
              </a:lnSpc>
              <a:spcBef>
                <a:spcPts val="0"/>
              </a:spcBef>
              <a:spcAft>
                <a:spcPts val="300"/>
              </a:spcAft>
              <a:buClrTx/>
              <a:buSzTx/>
              <a:defRPr/>
            </a:pPr>
            <a:r>
              <a:rPr lang="en-US" sz="1400">
                <a:latin typeface="Aptos" panose="020B0004020202020204" pitchFamily="34" charset="0"/>
              </a:rPr>
              <a:t>Benefit Name</a:t>
            </a:r>
          </a:p>
          <a:p>
            <a:pPr marR="0" lvl="0" algn="l" defTabSz="914400" rtl="0" eaLnBrk="1" fontAlgn="auto" latinLnBrk="0" hangingPunct="1">
              <a:lnSpc>
                <a:spcPct val="100000"/>
              </a:lnSpc>
              <a:spcBef>
                <a:spcPts val="0"/>
              </a:spcBef>
              <a:spcAft>
                <a:spcPts val="300"/>
              </a:spcAft>
              <a:buClrTx/>
              <a:buSzTx/>
              <a:defRPr/>
            </a:pPr>
            <a:r>
              <a:rPr lang="en-US" sz="1400" b="0">
                <a:latin typeface="Aptos Light" panose="020B0004020202020204" pitchFamily="34" charset="0"/>
              </a:rPr>
              <a:t>Text</a:t>
            </a:r>
          </a:p>
          <a:p>
            <a:pPr marR="0" lvl="0" algn="l" defTabSz="914400" rtl="0" eaLnBrk="1" fontAlgn="auto" latinLnBrk="0" hangingPunct="1">
              <a:lnSpc>
                <a:spcPct val="100000"/>
              </a:lnSpc>
              <a:spcBef>
                <a:spcPts val="0"/>
              </a:spcBef>
              <a:spcAft>
                <a:spcPts val="300"/>
              </a:spcAft>
              <a:buClrTx/>
              <a:buSzTx/>
              <a:defRPr/>
            </a:pPr>
            <a:endParaRPr lang="en-US" sz="1400" b="0">
              <a:latin typeface="Aptos Light" panose="020B0004020202020204" pitchFamily="34" charset="0"/>
            </a:endParaRPr>
          </a:p>
          <a:p>
            <a:pPr marR="0" lvl="0" algn="l" defTabSz="914400" rtl="0" eaLnBrk="1" fontAlgn="auto" latinLnBrk="0" hangingPunct="1">
              <a:lnSpc>
                <a:spcPct val="100000"/>
              </a:lnSpc>
              <a:spcBef>
                <a:spcPts val="0"/>
              </a:spcBef>
              <a:spcAft>
                <a:spcPts val="300"/>
              </a:spcAft>
              <a:buClrTx/>
              <a:buSzTx/>
              <a:defRPr/>
            </a:pPr>
            <a:r>
              <a:rPr lang="en-US" sz="1400">
                <a:latin typeface="Aptos" panose="020B0004020202020204" pitchFamily="34" charset="0"/>
              </a:rPr>
              <a:t>Benefit Name</a:t>
            </a:r>
          </a:p>
          <a:p>
            <a:pPr marR="0" lvl="0" algn="l" defTabSz="914400" rtl="0" eaLnBrk="1" fontAlgn="auto" latinLnBrk="0" hangingPunct="1">
              <a:lnSpc>
                <a:spcPct val="100000"/>
              </a:lnSpc>
              <a:spcBef>
                <a:spcPts val="0"/>
              </a:spcBef>
              <a:spcAft>
                <a:spcPts val="300"/>
              </a:spcAft>
              <a:buClrTx/>
              <a:buSzTx/>
              <a:defRPr/>
            </a:pPr>
            <a:r>
              <a:rPr lang="en-US" sz="1400" b="0">
                <a:latin typeface="Aptos Light" panose="020B0004020202020204" pitchFamily="34" charset="0"/>
              </a:rPr>
              <a:t>Text</a:t>
            </a:r>
          </a:p>
          <a:p>
            <a:pPr marR="0" lvl="0" algn="l" defTabSz="914400" rtl="0" eaLnBrk="1" fontAlgn="auto" latinLnBrk="0" hangingPunct="1">
              <a:lnSpc>
                <a:spcPct val="100000"/>
              </a:lnSpc>
              <a:spcBef>
                <a:spcPts val="0"/>
              </a:spcBef>
              <a:spcAft>
                <a:spcPts val="300"/>
              </a:spcAft>
              <a:buClrTx/>
              <a:buSzTx/>
              <a:defRPr/>
            </a:pPr>
            <a:endParaRPr lang="en-US" sz="1400" b="0">
              <a:latin typeface="Aptos Light" panose="020B0004020202020204" pitchFamily="34" charset="0"/>
            </a:endParaRPr>
          </a:p>
          <a:p>
            <a:pPr marR="0" lvl="0" algn="l" defTabSz="914400" rtl="0" eaLnBrk="1" fontAlgn="auto" latinLnBrk="0" hangingPunct="1">
              <a:lnSpc>
                <a:spcPct val="100000"/>
              </a:lnSpc>
              <a:spcBef>
                <a:spcPts val="0"/>
              </a:spcBef>
              <a:spcAft>
                <a:spcPts val="300"/>
              </a:spcAft>
              <a:buClrTx/>
              <a:buSzTx/>
              <a:defRPr/>
            </a:pPr>
            <a:r>
              <a:rPr lang="en-US" sz="1400">
                <a:latin typeface="Aptos" panose="020B0004020202020204" pitchFamily="34" charset="0"/>
              </a:rPr>
              <a:t>Benefit Name</a:t>
            </a:r>
          </a:p>
          <a:p>
            <a:pPr marR="0" lvl="0" algn="l" defTabSz="914400" rtl="0" eaLnBrk="1" fontAlgn="auto" latinLnBrk="0" hangingPunct="1">
              <a:lnSpc>
                <a:spcPct val="100000"/>
              </a:lnSpc>
              <a:spcBef>
                <a:spcPts val="0"/>
              </a:spcBef>
              <a:spcAft>
                <a:spcPts val="300"/>
              </a:spcAft>
              <a:buClrTx/>
              <a:buSzTx/>
              <a:defRPr/>
            </a:pPr>
            <a:r>
              <a:rPr lang="en-US" sz="1400" b="0">
                <a:latin typeface="Aptos Light" panose="020B0004020202020204" pitchFamily="34" charset="0"/>
              </a:rPr>
              <a:t>Text</a:t>
            </a:r>
          </a:p>
        </p:txBody>
      </p:sp>
      <p:sp>
        <p:nvSpPr>
          <p:cNvPr id="4" name="TextBox 3">
            <a:extLst>
              <a:ext uri="{FF2B5EF4-FFF2-40B4-BE49-F238E27FC236}">
                <a16:creationId xmlns:a16="http://schemas.microsoft.com/office/drawing/2014/main" id="{9610CECF-E972-452C-3D04-482943505F54}"/>
              </a:ext>
            </a:extLst>
          </p:cNvPr>
          <p:cNvSpPr txBox="1"/>
          <p:nvPr/>
        </p:nvSpPr>
        <p:spPr>
          <a:xfrm>
            <a:off x="6248401" y="1562100"/>
            <a:ext cx="5334000" cy="2754600"/>
          </a:xfrm>
          <a:prstGeom prst="rect">
            <a:avLst/>
          </a:prstGeom>
          <a:noFill/>
        </p:spPr>
        <p:txBody>
          <a:bodyPr wrap="square" lIns="0" tIns="0" rIns="0" bIns="0" rtlCol="0">
            <a:spAutoFit/>
          </a:bodyPr>
          <a:lstStyle>
            <a:defPPr>
              <a:defRPr lang="en-US"/>
            </a:defPPr>
            <a:lvl1pPr>
              <a:defRPr b="1">
                <a:latin typeface="Montserrat" pitchFamily="2" charset="77"/>
              </a:defRPr>
            </a:lvl1pPr>
          </a:lstStyle>
          <a:p>
            <a:pPr marR="0" lvl="0" algn="l" defTabSz="914400" rtl="0" eaLnBrk="1" fontAlgn="auto" latinLnBrk="0" hangingPunct="1">
              <a:lnSpc>
                <a:spcPct val="100000"/>
              </a:lnSpc>
              <a:spcBef>
                <a:spcPts val="0"/>
              </a:spcBef>
              <a:spcAft>
                <a:spcPts val="300"/>
              </a:spcAft>
              <a:buClrTx/>
              <a:buSzTx/>
              <a:defRPr/>
            </a:pPr>
            <a:r>
              <a:rPr lang="en-US" sz="1400">
                <a:latin typeface="Aptos" panose="020B0004020202020204" pitchFamily="34" charset="0"/>
              </a:rPr>
              <a:t>Benefit Name</a:t>
            </a:r>
          </a:p>
          <a:p>
            <a:pPr marR="0" lvl="0" algn="l" defTabSz="914400" rtl="0" eaLnBrk="1" fontAlgn="auto" latinLnBrk="0" hangingPunct="1">
              <a:lnSpc>
                <a:spcPct val="100000"/>
              </a:lnSpc>
              <a:spcBef>
                <a:spcPts val="0"/>
              </a:spcBef>
              <a:spcAft>
                <a:spcPts val="300"/>
              </a:spcAft>
              <a:buClrTx/>
              <a:buSzTx/>
              <a:defRPr/>
            </a:pPr>
            <a:r>
              <a:rPr lang="en-US" sz="1400" b="0">
                <a:latin typeface="Aptos Light" panose="020B0004020202020204" pitchFamily="34" charset="0"/>
              </a:rPr>
              <a:t>Text</a:t>
            </a:r>
          </a:p>
          <a:p>
            <a:pPr marR="0" lvl="0" algn="l" defTabSz="914400" rtl="0" eaLnBrk="1" fontAlgn="auto" latinLnBrk="0" hangingPunct="1">
              <a:lnSpc>
                <a:spcPct val="100000"/>
              </a:lnSpc>
              <a:spcBef>
                <a:spcPts val="0"/>
              </a:spcBef>
              <a:spcAft>
                <a:spcPts val="300"/>
              </a:spcAft>
              <a:buClrTx/>
              <a:buSzTx/>
              <a:defRPr/>
            </a:pPr>
            <a:endParaRPr lang="en-US" sz="1400" b="0">
              <a:latin typeface="Aptos Light" panose="020B0004020202020204" pitchFamily="34" charset="0"/>
            </a:endParaRPr>
          </a:p>
          <a:p>
            <a:pPr marR="0" lvl="0" algn="l" defTabSz="914400" rtl="0" eaLnBrk="1" fontAlgn="auto" latinLnBrk="0" hangingPunct="1">
              <a:lnSpc>
                <a:spcPct val="100000"/>
              </a:lnSpc>
              <a:spcBef>
                <a:spcPts val="0"/>
              </a:spcBef>
              <a:spcAft>
                <a:spcPts val="300"/>
              </a:spcAft>
              <a:buClrTx/>
              <a:buSzTx/>
              <a:defRPr/>
            </a:pPr>
            <a:r>
              <a:rPr lang="en-US" sz="1400">
                <a:latin typeface="Aptos" panose="020B0004020202020204" pitchFamily="34" charset="0"/>
              </a:rPr>
              <a:t>Benefit Name</a:t>
            </a:r>
          </a:p>
          <a:p>
            <a:pPr marR="0" lvl="0" algn="l" defTabSz="914400" rtl="0" eaLnBrk="1" fontAlgn="auto" latinLnBrk="0" hangingPunct="1">
              <a:lnSpc>
                <a:spcPct val="100000"/>
              </a:lnSpc>
              <a:spcBef>
                <a:spcPts val="0"/>
              </a:spcBef>
              <a:spcAft>
                <a:spcPts val="300"/>
              </a:spcAft>
              <a:buClrTx/>
              <a:buSzTx/>
              <a:defRPr/>
            </a:pPr>
            <a:r>
              <a:rPr lang="en-US" sz="1400" b="0">
                <a:latin typeface="Aptos Light" panose="020B0004020202020204" pitchFamily="34" charset="0"/>
              </a:rPr>
              <a:t>Text</a:t>
            </a:r>
          </a:p>
          <a:p>
            <a:pPr marR="0" lvl="0" algn="l" defTabSz="914400" rtl="0" eaLnBrk="1" fontAlgn="auto" latinLnBrk="0" hangingPunct="1">
              <a:lnSpc>
                <a:spcPct val="100000"/>
              </a:lnSpc>
              <a:spcBef>
                <a:spcPts val="0"/>
              </a:spcBef>
              <a:spcAft>
                <a:spcPts val="300"/>
              </a:spcAft>
              <a:buClrTx/>
              <a:buSzTx/>
              <a:defRPr/>
            </a:pPr>
            <a:endParaRPr lang="en-US" sz="1400" b="0">
              <a:latin typeface="Aptos Light" panose="020B0004020202020204" pitchFamily="34" charset="0"/>
            </a:endParaRPr>
          </a:p>
          <a:p>
            <a:pPr marR="0" lvl="0" algn="l" defTabSz="914400" rtl="0" eaLnBrk="1" fontAlgn="auto" latinLnBrk="0" hangingPunct="1">
              <a:lnSpc>
                <a:spcPct val="100000"/>
              </a:lnSpc>
              <a:spcBef>
                <a:spcPts val="0"/>
              </a:spcBef>
              <a:spcAft>
                <a:spcPts val="300"/>
              </a:spcAft>
              <a:buClrTx/>
              <a:buSzTx/>
              <a:defRPr/>
            </a:pPr>
            <a:r>
              <a:rPr lang="en-US" sz="1400">
                <a:latin typeface="Aptos" panose="020B0004020202020204" pitchFamily="34" charset="0"/>
              </a:rPr>
              <a:t>Benefit Name</a:t>
            </a:r>
          </a:p>
          <a:p>
            <a:pPr marR="0" lvl="0" algn="l" defTabSz="914400" rtl="0" eaLnBrk="1" fontAlgn="auto" latinLnBrk="0" hangingPunct="1">
              <a:lnSpc>
                <a:spcPct val="100000"/>
              </a:lnSpc>
              <a:spcBef>
                <a:spcPts val="0"/>
              </a:spcBef>
              <a:spcAft>
                <a:spcPts val="300"/>
              </a:spcAft>
              <a:buClrTx/>
              <a:buSzTx/>
              <a:defRPr/>
            </a:pPr>
            <a:r>
              <a:rPr lang="en-US" sz="1400" b="0">
                <a:latin typeface="Aptos Light" panose="020B0004020202020204" pitchFamily="34" charset="0"/>
              </a:rPr>
              <a:t>Text</a:t>
            </a:r>
          </a:p>
          <a:p>
            <a:pPr marR="0" lvl="0" algn="l" defTabSz="914400" rtl="0" eaLnBrk="1" fontAlgn="auto" latinLnBrk="0" hangingPunct="1">
              <a:lnSpc>
                <a:spcPct val="100000"/>
              </a:lnSpc>
              <a:spcBef>
                <a:spcPts val="0"/>
              </a:spcBef>
              <a:spcAft>
                <a:spcPts val="300"/>
              </a:spcAft>
              <a:buClrTx/>
              <a:buSzTx/>
              <a:defRPr/>
            </a:pPr>
            <a:endParaRPr lang="en-US" sz="1400" b="0">
              <a:latin typeface="Aptos Light" panose="020B0004020202020204" pitchFamily="34" charset="0"/>
            </a:endParaRPr>
          </a:p>
          <a:p>
            <a:pPr marR="0" lvl="0" algn="l" defTabSz="914400" rtl="0" eaLnBrk="1" fontAlgn="auto" latinLnBrk="0" hangingPunct="1">
              <a:lnSpc>
                <a:spcPct val="100000"/>
              </a:lnSpc>
              <a:spcBef>
                <a:spcPts val="0"/>
              </a:spcBef>
              <a:spcAft>
                <a:spcPts val="300"/>
              </a:spcAft>
              <a:buClrTx/>
              <a:buSzTx/>
              <a:defRPr/>
            </a:pPr>
            <a:r>
              <a:rPr lang="en-US" sz="1400">
                <a:latin typeface="Aptos" panose="020B0004020202020204" pitchFamily="34" charset="0"/>
              </a:rPr>
              <a:t>Benefit Name</a:t>
            </a:r>
          </a:p>
          <a:p>
            <a:pPr marR="0" lvl="0" algn="l" defTabSz="914400" rtl="0" eaLnBrk="1" fontAlgn="auto" latinLnBrk="0" hangingPunct="1">
              <a:lnSpc>
                <a:spcPct val="100000"/>
              </a:lnSpc>
              <a:spcBef>
                <a:spcPts val="0"/>
              </a:spcBef>
              <a:spcAft>
                <a:spcPts val="300"/>
              </a:spcAft>
              <a:buClrTx/>
              <a:buSzTx/>
              <a:defRPr/>
            </a:pPr>
            <a:r>
              <a:rPr lang="en-US" sz="1400" b="0">
                <a:latin typeface="Aptos Light" panose="020B0004020202020204" pitchFamily="34" charset="0"/>
              </a:rPr>
              <a:t>Text</a:t>
            </a:r>
          </a:p>
        </p:txBody>
      </p:sp>
      <p:grpSp>
        <p:nvGrpSpPr>
          <p:cNvPr id="3" name="Group 2">
            <a:extLst>
              <a:ext uri="{FF2B5EF4-FFF2-40B4-BE49-F238E27FC236}">
                <a16:creationId xmlns:a16="http://schemas.microsoft.com/office/drawing/2014/main" id="{2060183F-6457-95DA-2010-71759B6759E5}"/>
              </a:ext>
            </a:extLst>
          </p:cNvPr>
          <p:cNvGrpSpPr/>
          <p:nvPr/>
        </p:nvGrpSpPr>
        <p:grpSpPr>
          <a:xfrm>
            <a:off x="9078866" y="0"/>
            <a:ext cx="2505457" cy="699389"/>
            <a:chOff x="9078866" y="0"/>
            <a:chExt cx="2505457" cy="699389"/>
          </a:xfrm>
        </p:grpSpPr>
        <p:sp>
          <p:nvSpPr>
            <p:cNvPr id="5" name="Rectangle 4">
              <a:extLst>
                <a:ext uri="{FF2B5EF4-FFF2-40B4-BE49-F238E27FC236}">
                  <a16:creationId xmlns:a16="http://schemas.microsoft.com/office/drawing/2014/main" id="{45B09A67-C5EF-4C8B-1C84-7FBC8B4F6774}"/>
                </a:ext>
              </a:extLst>
            </p:cNvPr>
            <p:cNvSpPr/>
            <p:nvPr/>
          </p:nvSpPr>
          <p:spPr>
            <a:xfrm>
              <a:off x="9078866" y="0"/>
              <a:ext cx="2505456" cy="69938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p>
              <a:pPr algn="ctr"/>
              <a:r>
                <a:rPr lang="en-US" sz="1800" b="1" spc="100">
                  <a:latin typeface="Aptos Display" panose="020B0004020202020204" pitchFamily="34" charset="0"/>
                  <a:ea typeface="+mj-ea"/>
                  <a:cs typeface="+mj-cs"/>
                </a:rPr>
                <a:t>TEMPLATE</a:t>
              </a:r>
              <a:endParaRPr lang="en-US" spc="100"/>
            </a:p>
          </p:txBody>
        </p:sp>
        <p:sp>
          <p:nvSpPr>
            <p:cNvPr id="6" name="Rectangle 5">
              <a:extLst>
                <a:ext uri="{FF2B5EF4-FFF2-40B4-BE49-F238E27FC236}">
                  <a16:creationId xmlns:a16="http://schemas.microsoft.com/office/drawing/2014/main" id="{98AD9224-066A-4B89-ADD1-0AFD5D909CA5}"/>
                </a:ext>
              </a:extLst>
            </p:cNvPr>
            <p:cNvSpPr/>
            <p:nvPr/>
          </p:nvSpPr>
          <p:spPr>
            <a:xfrm>
              <a:off x="9078867" y="0"/>
              <a:ext cx="2505456" cy="8708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289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283E4-CC4C-0A93-CAD0-497740E8F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3398D5-9377-E040-BE3C-8BBEAEEAA459}"/>
              </a:ext>
            </a:extLst>
          </p:cNvPr>
          <p:cNvSpPr>
            <a:spLocks noGrp="1"/>
          </p:cNvSpPr>
          <p:nvPr>
            <p:ph type="title"/>
          </p:nvPr>
        </p:nvSpPr>
        <p:spPr>
          <a:xfrm>
            <a:off x="609600" y="685800"/>
            <a:ext cx="10364595" cy="398041"/>
          </a:xfrm>
        </p:spPr>
        <p:txBody>
          <a:bodyPr/>
          <a:lstStyle/>
          <a:p>
            <a:r>
              <a:rPr lang="en-US">
                <a:solidFill>
                  <a:schemeClr val="tx2"/>
                </a:solidFill>
              </a:rPr>
              <a:t>EXAMPLE: </a:t>
            </a:r>
            <a:r>
              <a:rPr lang="en-US" sz="2800"/>
              <a:t>Wells Fargo Active Cash</a:t>
            </a:r>
            <a:r>
              <a:rPr lang="en-US" sz="2800" baseline="30000"/>
              <a:t>®</a:t>
            </a:r>
            <a:r>
              <a:rPr lang="en-US" sz="2800"/>
              <a:t> Card Overview</a:t>
            </a:r>
          </a:p>
        </p:txBody>
      </p:sp>
      <p:pic>
        <p:nvPicPr>
          <p:cNvPr id="3" name="Picture 2" descr="Wells Fargo Active Cash Visa® Card with chip and contactless tap to pay technology.">
            <a:extLst>
              <a:ext uri="{FF2B5EF4-FFF2-40B4-BE49-F238E27FC236}">
                <a16:creationId xmlns:a16="http://schemas.microsoft.com/office/drawing/2014/main" id="{6B3C67F2-BBA4-83D8-19AF-DF0E7E8BE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41084"/>
            <a:ext cx="2221735" cy="14021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2F461C-A392-CA94-EBBF-1439B11AF827}"/>
              </a:ext>
            </a:extLst>
          </p:cNvPr>
          <p:cNvSpPr txBox="1"/>
          <p:nvPr/>
        </p:nvSpPr>
        <p:spPr>
          <a:xfrm>
            <a:off x="609600" y="3057343"/>
            <a:ext cx="5350526" cy="3077766"/>
          </a:xfrm>
          <a:prstGeom prst="rect">
            <a:avLst/>
          </a:prstGeom>
          <a:noFill/>
        </p:spPr>
        <p:txBody>
          <a:bodyPr wrap="square" lIns="0" tIns="0" rIns="0" bIns="0" rtlCol="0">
            <a:spAutoFit/>
          </a:bodyPr>
          <a:lstStyle>
            <a:defPPr>
              <a:defRPr lang="en-US"/>
            </a:defPPr>
            <a:lvl1pPr>
              <a:defRPr b="1">
                <a:latin typeface="Montserrat" pitchFamily="2" charset="77"/>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latin typeface="Aptos" panose="020B0004020202020204" pitchFamily="34" charset="0"/>
              </a:rPr>
              <a:t>Intro Offer</a:t>
            </a:r>
          </a:p>
          <a:p>
            <a:pPr marL="173038" marR="0" lvl="0" indent="-173038" algn="l" defTabSz="914400" rtl="0" eaLnBrk="1" fontAlgn="auto" latinLnBrk="0" hangingPunct="1">
              <a:lnSpc>
                <a:spcPct val="100000"/>
              </a:lnSpc>
              <a:spcBef>
                <a:spcPts val="0"/>
              </a:spcBef>
              <a:spcAft>
                <a:spcPts val="600"/>
              </a:spcAft>
              <a:buClrTx/>
              <a:buSzTx/>
              <a:buFont typeface="Arial" panose="020B0604020202020204" pitchFamily="34" charset="0"/>
              <a:buChar char="•"/>
              <a:defRPr/>
            </a:pPr>
            <a:r>
              <a:rPr lang="en-US" b="0" dirty="0">
                <a:latin typeface="Aptos Light" panose="020B0004020202020204" pitchFamily="34" charset="0"/>
              </a:rPr>
              <a:t>Earn a $200 cash rewards bonus when you spend $500 in purchases in the first 3 months</a:t>
            </a:r>
          </a:p>
          <a:p>
            <a:pPr marL="173038" marR="0" lvl="0" indent="-173038" algn="l" defTabSz="914400" rtl="0" eaLnBrk="1" fontAlgn="auto" latinLnBrk="0" hangingPunct="1">
              <a:lnSpc>
                <a:spcPct val="100000"/>
              </a:lnSpc>
              <a:spcBef>
                <a:spcPts val="0"/>
              </a:spcBef>
              <a:spcAft>
                <a:spcPts val="600"/>
              </a:spcAft>
              <a:buClrTx/>
              <a:buSzTx/>
              <a:buFont typeface="Arial" panose="020B0604020202020204" pitchFamily="34" charset="0"/>
              <a:buChar char="•"/>
              <a:defRPr/>
            </a:pPr>
            <a:r>
              <a:rPr lang="en-US" b="0" dirty="0">
                <a:latin typeface="Aptos Light" panose="020B0004020202020204" pitchFamily="34" charset="0"/>
              </a:rPr>
              <a:t>0% intro APR for 15 months from account opening </a:t>
            </a:r>
            <a:br>
              <a:rPr lang="en-US" b="0" dirty="0">
                <a:latin typeface="Aptos Light" panose="020B0004020202020204" pitchFamily="34" charset="0"/>
              </a:rPr>
            </a:br>
            <a:r>
              <a:rPr lang="en-US" b="0" dirty="0">
                <a:latin typeface="Aptos Light" panose="020B0004020202020204" pitchFamily="34" charset="0"/>
              </a:rPr>
              <a:t>on purchases and qualifying balance transfers.</a:t>
            </a:r>
          </a:p>
          <a:p>
            <a:pPr marL="0" marR="0" lvl="0" indent="0" algn="l" defTabSz="914400" rtl="0" eaLnBrk="1" fontAlgn="auto" latinLnBrk="0" hangingPunct="1">
              <a:lnSpc>
                <a:spcPct val="100000"/>
              </a:lnSpc>
              <a:spcBef>
                <a:spcPts val="1800"/>
              </a:spcBef>
              <a:spcAft>
                <a:spcPts val="600"/>
              </a:spcAft>
              <a:buClrTx/>
              <a:buSzTx/>
              <a:buFontTx/>
              <a:buNone/>
              <a:tabLst/>
              <a:defRPr/>
            </a:pPr>
            <a:r>
              <a:rPr lang="en-US" dirty="0">
                <a:latin typeface="Aptos" panose="020B0004020202020204" pitchFamily="34" charset="0"/>
              </a:rPr>
              <a:t>Value Proposition</a:t>
            </a:r>
          </a:p>
          <a:p>
            <a:pPr marL="173038" marR="0" lvl="0" indent="-173038" algn="l" defTabSz="914400" rtl="0" eaLnBrk="1" fontAlgn="auto" latinLnBrk="0" hangingPunct="1">
              <a:lnSpc>
                <a:spcPct val="100000"/>
              </a:lnSpc>
              <a:spcBef>
                <a:spcPts val="0"/>
              </a:spcBef>
              <a:spcAft>
                <a:spcPts val="600"/>
              </a:spcAft>
              <a:buClrTx/>
              <a:buSzTx/>
              <a:buFont typeface="Arial" panose="020B0604020202020204" pitchFamily="34" charset="0"/>
              <a:buChar char="•"/>
              <a:defRPr/>
            </a:pPr>
            <a:r>
              <a:rPr lang="en-US" b="0" dirty="0">
                <a:latin typeface="Aptos Light" panose="020B0004020202020204" pitchFamily="34" charset="0"/>
              </a:rPr>
              <a:t>Earn unlimited 2% cash rewards on purchases with </a:t>
            </a:r>
            <a:br>
              <a:rPr lang="en-US" b="0" dirty="0">
                <a:latin typeface="Aptos Light" panose="020B0004020202020204" pitchFamily="34" charset="0"/>
              </a:rPr>
            </a:br>
            <a:r>
              <a:rPr lang="en-US" b="0" dirty="0">
                <a:latin typeface="Aptos Light" panose="020B0004020202020204" pitchFamily="34" charset="0"/>
              </a:rPr>
              <a:t>no categories to track or quarterly activations</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600" dirty="0">
              <a:latin typeface="Aptos" panose="020B0004020202020204" pitchFamily="34" charset="0"/>
            </a:endParaRPr>
          </a:p>
        </p:txBody>
      </p:sp>
      <p:sp>
        <p:nvSpPr>
          <p:cNvPr id="7" name="TextBox 6">
            <a:extLst>
              <a:ext uri="{FF2B5EF4-FFF2-40B4-BE49-F238E27FC236}">
                <a16:creationId xmlns:a16="http://schemas.microsoft.com/office/drawing/2014/main" id="{3A73DD68-E7BF-7ABB-259B-B1833FB0BA18}"/>
              </a:ext>
            </a:extLst>
          </p:cNvPr>
          <p:cNvSpPr txBox="1"/>
          <p:nvPr/>
        </p:nvSpPr>
        <p:spPr>
          <a:xfrm>
            <a:off x="6372179" y="1272239"/>
            <a:ext cx="5210221" cy="1862048"/>
          </a:xfrm>
          <a:prstGeom prst="rect">
            <a:avLst/>
          </a:prstGeom>
          <a:noFill/>
        </p:spPr>
        <p:txBody>
          <a:bodyPr wrap="square" lIns="0" tIns="0" rIns="0" bIns="0" rtlCol="0">
            <a:spAutoFit/>
          </a:bodyPr>
          <a:lstStyle>
            <a:defPPr>
              <a:defRPr lang="en-US"/>
            </a:defPPr>
            <a:lvl1pPr>
              <a:defRPr b="1">
                <a:latin typeface="Montserrat" pitchFamily="2" charset="77"/>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latin typeface="Aptos" panose="020B0004020202020204" pitchFamily="34" charset="0"/>
              </a:rPr>
              <a:t>Positioning</a:t>
            </a:r>
          </a:p>
          <a:p>
            <a:pPr marR="0" lvl="0" algn="l" defTabSz="914400" rtl="0" eaLnBrk="1" fontAlgn="auto" latinLnBrk="0" hangingPunct="1">
              <a:lnSpc>
                <a:spcPct val="100000"/>
              </a:lnSpc>
              <a:spcBef>
                <a:spcPts val="0"/>
              </a:spcBef>
              <a:spcAft>
                <a:spcPts val="600"/>
              </a:spcAft>
              <a:buClrTx/>
              <a:buSzTx/>
              <a:defRPr/>
            </a:pPr>
            <a:r>
              <a:rPr lang="en-US" b="0">
                <a:latin typeface="Aptos Light" panose="020B0004020202020204" pitchFamily="34" charset="0"/>
              </a:rPr>
              <a:t>Meet our best cash back credit card ever! </a:t>
            </a:r>
          </a:p>
          <a:p>
            <a:pPr marR="0" lvl="0" algn="l" defTabSz="914400" rtl="0" eaLnBrk="1" fontAlgn="auto" latinLnBrk="0" hangingPunct="1">
              <a:lnSpc>
                <a:spcPct val="100000"/>
              </a:lnSpc>
              <a:spcBef>
                <a:spcPts val="1800"/>
              </a:spcBef>
              <a:spcAft>
                <a:spcPts val="600"/>
              </a:spcAft>
              <a:buClrTx/>
              <a:buSzTx/>
              <a:defRPr/>
            </a:pPr>
            <a:r>
              <a:rPr lang="en-US">
                <a:latin typeface="Aptos" panose="020B0004020202020204" pitchFamily="34" charset="0"/>
              </a:rPr>
              <a:t>Active Cash</a:t>
            </a:r>
            <a:r>
              <a:rPr lang="en-US" baseline="30000">
                <a:latin typeface="Aptos" panose="020B0004020202020204" pitchFamily="34" charset="0"/>
              </a:rPr>
              <a:t>®</a:t>
            </a:r>
            <a:r>
              <a:rPr lang="en-US">
                <a:latin typeface="Aptos" panose="020B0004020202020204" pitchFamily="34" charset="0"/>
              </a:rPr>
              <a:t> Card Awards</a:t>
            </a:r>
            <a:endParaRPr lang="en-US" b="0">
              <a:latin typeface="Aptos Light" panose="020B0004020202020204" pitchFamily="34" charset="0"/>
            </a:endParaRPr>
          </a:p>
          <a:p>
            <a:pPr marL="173038" marR="0" lvl="0" indent="-173038" algn="l" defTabSz="914400" rtl="0" eaLnBrk="1" fontAlgn="auto" latinLnBrk="0" hangingPunct="1">
              <a:lnSpc>
                <a:spcPct val="100000"/>
              </a:lnSpc>
              <a:spcBef>
                <a:spcPts val="0"/>
              </a:spcBef>
              <a:spcAft>
                <a:spcPts val="600"/>
              </a:spcAft>
              <a:buClrTx/>
              <a:buSzTx/>
              <a:buFont typeface="Arial" panose="020B0604020202020204" pitchFamily="34" charset="0"/>
              <a:buChar char="•"/>
              <a:defRPr/>
            </a:pPr>
            <a:endParaRPr lang="en-US" sz="1600" b="0">
              <a:latin typeface="Aptos Light"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600">
              <a:latin typeface="Aptos" panose="020B0004020202020204" pitchFamily="34" charset="0"/>
            </a:endParaRPr>
          </a:p>
        </p:txBody>
      </p:sp>
      <p:sp>
        <p:nvSpPr>
          <p:cNvPr id="8" name="TextBox 7">
            <a:extLst>
              <a:ext uri="{FF2B5EF4-FFF2-40B4-BE49-F238E27FC236}">
                <a16:creationId xmlns:a16="http://schemas.microsoft.com/office/drawing/2014/main" id="{6D756C8D-15BB-5AB4-8889-44590411A8DE}"/>
              </a:ext>
            </a:extLst>
          </p:cNvPr>
          <p:cNvSpPr txBox="1"/>
          <p:nvPr/>
        </p:nvSpPr>
        <p:spPr>
          <a:xfrm>
            <a:off x="2975136" y="2069414"/>
            <a:ext cx="2984990" cy="746358"/>
          </a:xfrm>
          <a:prstGeom prst="rect">
            <a:avLst/>
          </a:prstGeom>
          <a:noFill/>
        </p:spPr>
        <p:txBody>
          <a:bodyPr wrap="square" lIns="0" tIns="0" rIns="0" bIns="0" rtlCol="0">
            <a:spAutoFit/>
          </a:bodyPr>
          <a:lstStyle>
            <a:defPPr>
              <a:defRPr lang="en-US"/>
            </a:defPPr>
            <a:lvl1pPr>
              <a:defRPr b="1">
                <a:latin typeface="Montserrat" pitchFamily="2" charset="77"/>
              </a:defRPr>
            </a:lvl1pPr>
          </a:lstStyle>
          <a:p>
            <a:pPr marL="0" marR="0" lvl="0" indent="0" algn="l" defTabSz="914400" rtl="0" eaLnBrk="1" fontAlgn="auto" latinLnBrk="0" hangingPunct="1">
              <a:lnSpc>
                <a:spcPct val="100000"/>
              </a:lnSpc>
              <a:spcBef>
                <a:spcPts val="900"/>
              </a:spcBef>
              <a:spcAft>
                <a:spcPts val="600"/>
              </a:spcAft>
              <a:buClrTx/>
              <a:buSzTx/>
              <a:buFontTx/>
              <a:buNone/>
              <a:tabLst/>
              <a:defRPr/>
            </a:pPr>
            <a:r>
              <a:rPr lang="en-US">
                <a:latin typeface="Aptos" panose="020B0004020202020204" pitchFamily="34" charset="0"/>
              </a:rPr>
              <a:t>Annual Fee: </a:t>
            </a:r>
            <a:r>
              <a:rPr lang="en-US" b="0">
                <a:latin typeface="Aptos Light" panose="020B0004020202020204" pitchFamily="34" charset="0"/>
              </a:rPr>
              <a:t>What is it?</a:t>
            </a:r>
          </a:p>
          <a:p>
            <a:pPr>
              <a:spcBef>
                <a:spcPts val="900"/>
              </a:spcBef>
              <a:spcAft>
                <a:spcPts val="600"/>
              </a:spcAft>
              <a:defRPr/>
            </a:pPr>
            <a:r>
              <a:rPr lang="en-US" b="1">
                <a:latin typeface="Aptos" panose="020B0004020202020204" pitchFamily="34" charset="0"/>
              </a:rPr>
              <a:t>APR: </a:t>
            </a:r>
            <a:r>
              <a:rPr lang="en-US" b="0" i="0" kern="1200">
                <a:solidFill>
                  <a:schemeClr val="tx1"/>
                </a:solidFill>
                <a:latin typeface="Aptos Light" panose="020B0004020202020204" pitchFamily="34" charset="0"/>
                <a:ea typeface="+mn-ea"/>
                <a:cs typeface="+mn-cs"/>
              </a:rPr>
              <a:t>20.24%, 25.24%, 29.99%</a:t>
            </a:r>
            <a:endParaRPr lang="en-US">
              <a:latin typeface="Aptos" panose="020B0004020202020204" pitchFamily="34" charset="0"/>
            </a:endParaRPr>
          </a:p>
        </p:txBody>
      </p:sp>
      <p:pic>
        <p:nvPicPr>
          <p:cNvPr id="12" name="Picture 11">
            <a:extLst>
              <a:ext uri="{FF2B5EF4-FFF2-40B4-BE49-F238E27FC236}">
                <a16:creationId xmlns:a16="http://schemas.microsoft.com/office/drawing/2014/main" id="{1BA646DD-705D-2F77-8403-D0CFC8204E20}"/>
              </a:ext>
            </a:extLst>
          </p:cNvPr>
          <p:cNvPicPr>
            <a:picLocks noChangeAspect="1"/>
          </p:cNvPicPr>
          <p:nvPr/>
        </p:nvPicPr>
        <p:blipFill>
          <a:blip r:embed="rId4"/>
          <a:stretch>
            <a:fillRect/>
          </a:stretch>
        </p:blipFill>
        <p:spPr>
          <a:xfrm>
            <a:off x="6362699" y="2584635"/>
            <a:ext cx="683448" cy="1139079"/>
          </a:xfrm>
          <a:prstGeom prst="rect">
            <a:avLst/>
          </a:prstGeom>
        </p:spPr>
      </p:pic>
      <p:pic>
        <p:nvPicPr>
          <p:cNvPr id="14" name="Picture 13">
            <a:extLst>
              <a:ext uri="{FF2B5EF4-FFF2-40B4-BE49-F238E27FC236}">
                <a16:creationId xmlns:a16="http://schemas.microsoft.com/office/drawing/2014/main" id="{7D2EF9D9-5916-98AE-F94F-265A8FB35BCB}"/>
              </a:ext>
            </a:extLst>
          </p:cNvPr>
          <p:cNvPicPr>
            <a:picLocks noChangeAspect="1"/>
          </p:cNvPicPr>
          <p:nvPr/>
        </p:nvPicPr>
        <p:blipFill>
          <a:blip r:embed="rId5"/>
          <a:stretch>
            <a:fillRect/>
          </a:stretch>
        </p:blipFill>
        <p:spPr>
          <a:xfrm>
            <a:off x="8151756" y="2584635"/>
            <a:ext cx="601114" cy="1139079"/>
          </a:xfrm>
          <a:prstGeom prst="rect">
            <a:avLst/>
          </a:prstGeom>
        </p:spPr>
      </p:pic>
      <p:pic>
        <p:nvPicPr>
          <p:cNvPr id="16" name="Picture 15">
            <a:extLst>
              <a:ext uri="{FF2B5EF4-FFF2-40B4-BE49-F238E27FC236}">
                <a16:creationId xmlns:a16="http://schemas.microsoft.com/office/drawing/2014/main" id="{CA9B01C5-5726-B665-E42E-EA9CFB722056}"/>
              </a:ext>
            </a:extLst>
          </p:cNvPr>
          <p:cNvPicPr>
            <a:picLocks noChangeAspect="1"/>
          </p:cNvPicPr>
          <p:nvPr/>
        </p:nvPicPr>
        <p:blipFill>
          <a:blip r:embed="rId6"/>
          <a:stretch>
            <a:fillRect/>
          </a:stretch>
        </p:blipFill>
        <p:spPr>
          <a:xfrm>
            <a:off x="9996295" y="2935821"/>
            <a:ext cx="787893" cy="787893"/>
          </a:xfrm>
          <a:prstGeom prst="rect">
            <a:avLst/>
          </a:prstGeom>
        </p:spPr>
      </p:pic>
      <p:sp>
        <p:nvSpPr>
          <p:cNvPr id="19" name="TextBox 18">
            <a:extLst>
              <a:ext uri="{FF2B5EF4-FFF2-40B4-BE49-F238E27FC236}">
                <a16:creationId xmlns:a16="http://schemas.microsoft.com/office/drawing/2014/main" id="{D97AB7D3-1AC3-2F86-BEF9-C87140CC12B0}"/>
              </a:ext>
            </a:extLst>
          </p:cNvPr>
          <p:cNvSpPr txBox="1"/>
          <p:nvPr/>
        </p:nvSpPr>
        <p:spPr>
          <a:xfrm>
            <a:off x="8154101" y="3860001"/>
            <a:ext cx="1599500" cy="2408352"/>
          </a:xfrm>
          <a:prstGeom prst="rect">
            <a:avLst/>
          </a:prstGeom>
          <a:noFill/>
        </p:spPr>
        <p:txBody>
          <a:bodyPr wrap="square" lIns="0" tIns="0" rIns="0" bIns="0" rtlCol="0">
            <a:spAutoFit/>
          </a:bodyPr>
          <a:lstStyle>
            <a:defPPr>
              <a:defRPr lang="en-US"/>
            </a:defPPr>
            <a:lvl1pPr>
              <a:defRPr b="1">
                <a:latin typeface="Montserrat" pitchFamily="2"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sz="1200">
                <a:latin typeface="Aptos" panose="020B0004020202020204" pitchFamily="34" charset="0"/>
              </a:rPr>
              <a:t>The Ascent, a Motley Fool Service</a:t>
            </a:r>
            <a:endParaRPr lang="en-US" sz="1200" b="0">
              <a:latin typeface="Aptos Light" panose="020B0004020202020204" pitchFamily="34" charset="0"/>
            </a:endParaRPr>
          </a:p>
          <a:p>
            <a:pPr marL="117475" indent="-117475">
              <a:spcAft>
                <a:spcPts val="300"/>
              </a:spcAft>
              <a:buFont typeface="Arial" panose="020B0604020202020204" pitchFamily="34" charset="0"/>
              <a:buChar char="•"/>
              <a:defRPr/>
            </a:pPr>
            <a:r>
              <a:rPr lang="en-US" sz="1200" b="0">
                <a:latin typeface="Aptos Light" panose="020B0004020202020204" pitchFamily="34" charset="0"/>
              </a:rPr>
              <a:t>2023 Best No Annual Fee Credit Card</a:t>
            </a:r>
          </a:p>
          <a:p>
            <a:pPr marL="117475" indent="-117475">
              <a:spcAft>
                <a:spcPts val="300"/>
              </a:spcAft>
              <a:buFont typeface="Arial" panose="020B0604020202020204" pitchFamily="34" charset="0"/>
              <a:buChar char="•"/>
              <a:defRPr/>
            </a:pPr>
            <a:r>
              <a:rPr lang="en-US" sz="1200" b="0">
                <a:latin typeface="Aptos Light" panose="020B0004020202020204" pitchFamily="34" charset="0"/>
              </a:rPr>
              <a:t>2022 Best Cash Back Card Overall</a:t>
            </a:r>
          </a:p>
          <a:p>
            <a:pPr marL="117475" indent="-117475">
              <a:spcAft>
                <a:spcPts val="300"/>
              </a:spcAft>
              <a:buFont typeface="Arial" panose="020B0604020202020204" pitchFamily="34" charset="0"/>
              <a:buChar char="•"/>
              <a:defRPr/>
            </a:pPr>
            <a:r>
              <a:rPr lang="en-US" sz="1200" b="0">
                <a:latin typeface="Aptos Light" panose="020B0004020202020204" pitchFamily="34" charset="0"/>
              </a:rPr>
              <a:t>2022 Best No Annual Fee Cash Back Credit Card</a:t>
            </a:r>
          </a:p>
          <a:p>
            <a:pPr marL="117475" indent="-117475">
              <a:spcAft>
                <a:spcPts val="300"/>
              </a:spcAft>
              <a:buFont typeface="Arial" panose="020B0604020202020204" pitchFamily="34" charset="0"/>
              <a:buChar char="•"/>
              <a:defRPr/>
            </a:pPr>
            <a:r>
              <a:rPr lang="en-US" sz="1200" b="0">
                <a:latin typeface="Aptos Light" panose="020B0004020202020204" pitchFamily="34" charset="0"/>
              </a:rPr>
              <a:t>2022 Best New Credit Card Launch</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a:latin typeface="Aptos" panose="020B0004020202020204" pitchFamily="34" charset="0"/>
            </a:endParaRPr>
          </a:p>
        </p:txBody>
      </p:sp>
      <p:sp>
        <p:nvSpPr>
          <p:cNvPr id="20" name="TextBox 19">
            <a:extLst>
              <a:ext uri="{FF2B5EF4-FFF2-40B4-BE49-F238E27FC236}">
                <a16:creationId xmlns:a16="http://schemas.microsoft.com/office/drawing/2014/main" id="{3E0F0385-48E4-698F-6293-DC779A837209}"/>
              </a:ext>
            </a:extLst>
          </p:cNvPr>
          <p:cNvSpPr txBox="1"/>
          <p:nvPr/>
        </p:nvSpPr>
        <p:spPr>
          <a:xfrm>
            <a:off x="9996295" y="3860001"/>
            <a:ext cx="1599500" cy="592470"/>
          </a:xfrm>
          <a:prstGeom prst="rect">
            <a:avLst/>
          </a:prstGeom>
          <a:noFill/>
        </p:spPr>
        <p:txBody>
          <a:bodyPr wrap="square" lIns="0" tIns="0" rIns="0" bIns="0" rtlCol="0">
            <a:spAutoFit/>
          </a:bodyPr>
          <a:lstStyle>
            <a:defPPr>
              <a:defRPr lang="en-US"/>
            </a:defPPr>
            <a:lvl1pPr>
              <a:defRPr b="1">
                <a:latin typeface="Montserrat" pitchFamily="2"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sz="1200">
                <a:latin typeface="Aptos" panose="020B0004020202020204" pitchFamily="34" charset="0"/>
              </a:rPr>
              <a:t>Money.com</a:t>
            </a:r>
          </a:p>
          <a:p>
            <a:pPr marL="117475" marR="0" lvl="0" indent="-117475" fontAlgn="auto">
              <a:lnSpc>
                <a:spcPct val="100000"/>
              </a:lnSpc>
              <a:spcBef>
                <a:spcPts val="0"/>
              </a:spcBef>
              <a:spcAft>
                <a:spcPts val="300"/>
              </a:spcAft>
              <a:buClrTx/>
              <a:buSzTx/>
              <a:buFont typeface="Arial" panose="020B0604020202020204" pitchFamily="34" charset="0"/>
              <a:buChar char="•"/>
              <a:defRPr/>
            </a:pPr>
            <a:r>
              <a:rPr lang="en-US" sz="1200" b="0">
                <a:latin typeface="Aptos Light" panose="020B0004020202020204" pitchFamily="34" charset="0"/>
              </a:rPr>
              <a:t>2022 Best for Flat-Rate Rewards</a:t>
            </a:r>
          </a:p>
        </p:txBody>
      </p:sp>
      <p:sp>
        <p:nvSpPr>
          <p:cNvPr id="21" name="TextBox 20">
            <a:extLst>
              <a:ext uri="{FF2B5EF4-FFF2-40B4-BE49-F238E27FC236}">
                <a16:creationId xmlns:a16="http://schemas.microsoft.com/office/drawing/2014/main" id="{AC1A3DE5-4EA2-427E-8177-6850DCA1CB92}"/>
              </a:ext>
            </a:extLst>
          </p:cNvPr>
          <p:cNvSpPr txBox="1"/>
          <p:nvPr/>
        </p:nvSpPr>
        <p:spPr>
          <a:xfrm>
            <a:off x="6362701" y="3860001"/>
            <a:ext cx="1599500" cy="777136"/>
          </a:xfrm>
          <a:prstGeom prst="rect">
            <a:avLst/>
          </a:prstGeom>
          <a:noFill/>
        </p:spPr>
        <p:txBody>
          <a:bodyPr wrap="square" lIns="0" tIns="0" rIns="0" bIns="0" rtlCol="0">
            <a:spAutoFit/>
          </a:bodyPr>
          <a:lstStyle>
            <a:defPPr>
              <a:defRPr lang="en-US"/>
            </a:defPPr>
            <a:lvl1pPr>
              <a:defRPr b="1">
                <a:latin typeface="Montserrat" pitchFamily="2"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sz="1200">
                <a:latin typeface="Aptos" panose="020B0004020202020204" pitchFamily="34" charset="0"/>
              </a:rPr>
              <a:t>NerdWallet</a:t>
            </a:r>
            <a:endParaRPr lang="en-US" sz="1200" b="0">
              <a:latin typeface="Aptos Light" panose="020B0004020202020204" pitchFamily="34" charset="0"/>
            </a:endParaRPr>
          </a:p>
          <a:p>
            <a:pPr marL="117475" marR="0" lvl="0" indent="-117475" fontAlgn="auto">
              <a:lnSpc>
                <a:spcPct val="100000"/>
              </a:lnSpc>
              <a:spcBef>
                <a:spcPts val="0"/>
              </a:spcBef>
              <a:spcAft>
                <a:spcPts val="300"/>
              </a:spcAft>
              <a:buClrTx/>
              <a:buSzTx/>
              <a:buFont typeface="Arial" panose="020B0604020202020204" pitchFamily="34" charset="0"/>
              <a:buChar char="•"/>
              <a:defRPr/>
            </a:pPr>
            <a:r>
              <a:rPr lang="en-US" sz="1200" b="0">
                <a:latin typeface="Aptos Light" panose="020B0004020202020204" pitchFamily="34" charset="0"/>
              </a:rPr>
              <a:t>2022 &amp; 2023 Best Credit Card for Simple Cash Back</a:t>
            </a:r>
          </a:p>
        </p:txBody>
      </p:sp>
      <p:grpSp>
        <p:nvGrpSpPr>
          <p:cNvPr id="6" name="Group 5">
            <a:extLst>
              <a:ext uri="{FF2B5EF4-FFF2-40B4-BE49-F238E27FC236}">
                <a16:creationId xmlns:a16="http://schemas.microsoft.com/office/drawing/2014/main" id="{672F95B3-2BE5-62C8-5803-865133682DE8}"/>
              </a:ext>
            </a:extLst>
          </p:cNvPr>
          <p:cNvGrpSpPr/>
          <p:nvPr/>
        </p:nvGrpSpPr>
        <p:grpSpPr>
          <a:xfrm>
            <a:off x="9078866" y="0"/>
            <a:ext cx="2505457" cy="699389"/>
            <a:chOff x="9078866" y="0"/>
            <a:chExt cx="2505457" cy="699389"/>
          </a:xfrm>
        </p:grpSpPr>
        <p:sp>
          <p:nvSpPr>
            <p:cNvPr id="9" name="Rectangle 8">
              <a:extLst>
                <a:ext uri="{FF2B5EF4-FFF2-40B4-BE49-F238E27FC236}">
                  <a16:creationId xmlns:a16="http://schemas.microsoft.com/office/drawing/2014/main" id="{CB10DE5D-FAEC-FE40-4952-D27636EE5884}"/>
                </a:ext>
              </a:extLst>
            </p:cNvPr>
            <p:cNvSpPr/>
            <p:nvPr/>
          </p:nvSpPr>
          <p:spPr>
            <a:xfrm>
              <a:off x="9078866" y="0"/>
              <a:ext cx="2505456" cy="69938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p>
              <a:pPr algn="ctr"/>
              <a:r>
                <a:rPr lang="en-US" sz="1800" b="1" spc="100">
                  <a:latin typeface="Aptos Display" panose="020B0004020202020204" pitchFamily="34" charset="0"/>
                  <a:ea typeface="+mj-ea"/>
                  <a:cs typeface="+mj-cs"/>
                </a:rPr>
                <a:t>EXAMPLE</a:t>
              </a:r>
              <a:endParaRPr lang="en-US" spc="100"/>
            </a:p>
          </p:txBody>
        </p:sp>
        <p:sp>
          <p:nvSpPr>
            <p:cNvPr id="10" name="Rectangle 9">
              <a:extLst>
                <a:ext uri="{FF2B5EF4-FFF2-40B4-BE49-F238E27FC236}">
                  <a16:creationId xmlns:a16="http://schemas.microsoft.com/office/drawing/2014/main" id="{4CBB7FD0-B4C2-D58A-CC5A-9B43592397BD}"/>
                </a:ext>
              </a:extLst>
            </p:cNvPr>
            <p:cNvSpPr/>
            <p:nvPr/>
          </p:nvSpPr>
          <p:spPr>
            <a:xfrm>
              <a:off x="9078867" y="0"/>
              <a:ext cx="2505456" cy="8708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9965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85C96-520A-5055-84E2-BFA35511D9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CB280-2DD3-305C-9C06-48B9281F463D}"/>
              </a:ext>
            </a:extLst>
          </p:cNvPr>
          <p:cNvSpPr>
            <a:spLocks noGrp="1"/>
          </p:cNvSpPr>
          <p:nvPr>
            <p:ph type="title"/>
          </p:nvPr>
        </p:nvSpPr>
        <p:spPr>
          <a:xfrm>
            <a:off x="609600" y="685800"/>
            <a:ext cx="10364595" cy="398041"/>
          </a:xfrm>
        </p:spPr>
        <p:txBody>
          <a:bodyPr/>
          <a:lstStyle/>
          <a:p>
            <a:r>
              <a:rPr lang="en-US">
                <a:solidFill>
                  <a:schemeClr val="tx2"/>
                </a:solidFill>
              </a:rPr>
              <a:t>EXAMPLE: </a:t>
            </a:r>
            <a:r>
              <a:rPr lang="en-US" sz="2800"/>
              <a:t>Wells Fargo Active Cash</a:t>
            </a:r>
            <a:r>
              <a:rPr lang="en-US" sz="2800" baseline="30000"/>
              <a:t>®</a:t>
            </a:r>
            <a:r>
              <a:rPr lang="en-US" sz="2800"/>
              <a:t> Card Benefits</a:t>
            </a:r>
          </a:p>
        </p:txBody>
      </p:sp>
      <p:sp>
        <p:nvSpPr>
          <p:cNvPr id="7" name="TextBox 6">
            <a:extLst>
              <a:ext uri="{FF2B5EF4-FFF2-40B4-BE49-F238E27FC236}">
                <a16:creationId xmlns:a16="http://schemas.microsoft.com/office/drawing/2014/main" id="{D0680846-546B-6AEB-2481-633791EC3894}"/>
              </a:ext>
            </a:extLst>
          </p:cNvPr>
          <p:cNvSpPr txBox="1"/>
          <p:nvPr/>
        </p:nvSpPr>
        <p:spPr>
          <a:xfrm>
            <a:off x="619081" y="1562100"/>
            <a:ext cx="5324519" cy="4001095"/>
          </a:xfrm>
          <a:prstGeom prst="rect">
            <a:avLst/>
          </a:prstGeom>
          <a:noFill/>
        </p:spPr>
        <p:txBody>
          <a:bodyPr wrap="square" lIns="0" tIns="0" rIns="0" bIns="0" rtlCol="0">
            <a:spAutoFit/>
          </a:bodyPr>
          <a:lstStyle>
            <a:defPPr>
              <a:defRPr lang="en-US"/>
            </a:defPPr>
            <a:lvl1pPr>
              <a:defRPr b="1">
                <a:latin typeface="Montserrat" pitchFamily="2" charset="77"/>
              </a:defRPr>
            </a:lvl1pPr>
          </a:lstStyle>
          <a:p>
            <a:pPr marR="0" lvl="0" algn="l" defTabSz="914400" rtl="0" eaLnBrk="1" fontAlgn="auto" latinLnBrk="0" hangingPunct="1">
              <a:lnSpc>
                <a:spcPct val="100000"/>
              </a:lnSpc>
              <a:spcBef>
                <a:spcPts val="0"/>
              </a:spcBef>
              <a:spcAft>
                <a:spcPts val="300"/>
              </a:spcAft>
              <a:buClrTx/>
              <a:buSzTx/>
              <a:defRPr/>
            </a:pPr>
            <a:r>
              <a:rPr lang="en-US" sz="1400">
                <a:latin typeface="Aptos" panose="020B0004020202020204" pitchFamily="34" charset="0"/>
              </a:rPr>
              <a:t>Cellular Telephone Protection</a:t>
            </a:r>
          </a:p>
          <a:p>
            <a:pPr marR="0" lvl="0" algn="l" defTabSz="914400" rtl="0" eaLnBrk="1" fontAlgn="auto" latinLnBrk="0" hangingPunct="1">
              <a:lnSpc>
                <a:spcPct val="100000"/>
              </a:lnSpc>
              <a:spcBef>
                <a:spcPts val="0"/>
              </a:spcBef>
              <a:spcAft>
                <a:spcPts val="300"/>
              </a:spcAft>
              <a:buClrTx/>
              <a:buSzTx/>
              <a:defRPr/>
            </a:pPr>
            <a:r>
              <a:rPr lang="en-US" sz="1400" b="0">
                <a:latin typeface="Aptos Light" panose="020B0004020202020204" pitchFamily="34" charset="0"/>
              </a:rPr>
              <a:t>Up to $600 of cell phone protection against damage or theft. Subject to a $25 deductible.</a:t>
            </a:r>
          </a:p>
          <a:p>
            <a:pPr>
              <a:spcBef>
                <a:spcPts val="1800"/>
              </a:spcBef>
              <a:spcAft>
                <a:spcPts val="300"/>
              </a:spcAft>
              <a:defRPr/>
            </a:pPr>
            <a:r>
              <a:rPr lang="en-US" sz="1400">
                <a:latin typeface="Aptos" panose="020B0004020202020204" pitchFamily="34" charset="0"/>
              </a:rPr>
              <a:t>Auto Rental Collision Damage Waiver</a:t>
            </a:r>
          </a:p>
          <a:p>
            <a:pPr marR="0" lvl="0" algn="l" defTabSz="914400" rtl="0" eaLnBrk="1" fontAlgn="auto" latinLnBrk="0" hangingPunct="1">
              <a:lnSpc>
                <a:spcPct val="100000"/>
              </a:lnSpc>
              <a:spcBef>
                <a:spcPts val="0"/>
              </a:spcBef>
              <a:spcAft>
                <a:spcPts val="300"/>
              </a:spcAft>
              <a:buClrTx/>
              <a:buSzTx/>
              <a:defRPr/>
            </a:pPr>
            <a:r>
              <a:rPr lang="en-US" sz="1400" b="0">
                <a:latin typeface="Aptos Light" panose="020B0004020202020204" pitchFamily="34" charset="0"/>
              </a:rPr>
              <a:t>Pay for rental cars using an eligible card and get reimbursed for covered damage or theft.</a:t>
            </a:r>
          </a:p>
          <a:p>
            <a:pPr marR="0" lvl="0" algn="l" defTabSz="914400" rtl="0" eaLnBrk="1" fontAlgn="auto" latinLnBrk="0" hangingPunct="1">
              <a:lnSpc>
                <a:spcPct val="100000"/>
              </a:lnSpc>
              <a:spcBef>
                <a:spcPts val="0"/>
              </a:spcBef>
              <a:spcAft>
                <a:spcPts val="300"/>
              </a:spcAft>
              <a:buClrTx/>
              <a:buSzTx/>
              <a:defRPr/>
            </a:pPr>
            <a:endParaRPr lang="en-US" sz="1400" b="0">
              <a:latin typeface="Aptos Light" panose="020B0004020202020204" pitchFamily="34" charset="0"/>
            </a:endParaRPr>
          </a:p>
          <a:p>
            <a:pPr>
              <a:spcAft>
                <a:spcPts val="300"/>
              </a:spcAft>
              <a:defRPr/>
            </a:pPr>
            <a:r>
              <a:rPr lang="en-US" sz="1400">
                <a:latin typeface="Aptos" panose="020B0004020202020204" pitchFamily="34" charset="0"/>
              </a:rPr>
              <a:t>Travel and Emergency Assistance Services</a:t>
            </a:r>
          </a:p>
          <a:p>
            <a:pPr marR="0" lvl="0" algn="l" defTabSz="914400" rtl="0" eaLnBrk="1" fontAlgn="auto" latinLnBrk="0" hangingPunct="1">
              <a:lnSpc>
                <a:spcPct val="100000"/>
              </a:lnSpc>
              <a:spcBef>
                <a:spcPts val="0"/>
              </a:spcBef>
              <a:spcAft>
                <a:spcPts val="300"/>
              </a:spcAft>
              <a:buClrTx/>
              <a:buSzTx/>
              <a:defRPr/>
            </a:pPr>
            <a:r>
              <a:rPr lang="en-US" sz="1400" b="0">
                <a:latin typeface="Aptos Light" panose="020B0004020202020204" pitchFamily="34" charset="0"/>
              </a:rPr>
              <a:t>Available for covered Wells Fargo cardholders. Count on emergency assistance while traveling anywhere in the world. </a:t>
            </a:r>
          </a:p>
          <a:p>
            <a:pPr>
              <a:spcBef>
                <a:spcPts val="1800"/>
              </a:spcBef>
              <a:spcAft>
                <a:spcPts val="300"/>
              </a:spcAft>
              <a:defRPr/>
            </a:pPr>
            <a:r>
              <a:rPr lang="en-US" sz="1400">
                <a:latin typeface="Aptos" panose="020B0004020202020204" pitchFamily="34" charset="0"/>
              </a:rPr>
              <a:t>My Wells Fargo Deals</a:t>
            </a:r>
          </a:p>
          <a:p>
            <a:pPr marR="0" lvl="0" algn="l" defTabSz="914400" rtl="0" eaLnBrk="1" fontAlgn="auto" latinLnBrk="0" hangingPunct="1">
              <a:lnSpc>
                <a:spcPct val="100000"/>
              </a:lnSpc>
              <a:spcBef>
                <a:spcPts val="0"/>
              </a:spcBef>
              <a:spcAft>
                <a:spcPts val="300"/>
              </a:spcAft>
              <a:buClrTx/>
              <a:buSzTx/>
              <a:defRPr/>
            </a:pPr>
            <a:r>
              <a:rPr lang="en-US" sz="1400" b="0">
                <a:latin typeface="Aptos Light" panose="020B0004020202020204" pitchFamily="34" charset="0"/>
              </a:rPr>
              <a:t>Through My Wells Fargo Deals, you can get access to personalized deals from a variety of merchants. It’s an easy way to earn cash back as an account credit when you shop, dine, or enjoy an experience simply by using an eligible Wells Fargo credit card.</a:t>
            </a:r>
          </a:p>
        </p:txBody>
      </p:sp>
      <p:sp>
        <p:nvSpPr>
          <p:cNvPr id="4" name="TextBox 3">
            <a:extLst>
              <a:ext uri="{FF2B5EF4-FFF2-40B4-BE49-F238E27FC236}">
                <a16:creationId xmlns:a16="http://schemas.microsoft.com/office/drawing/2014/main" id="{EC2815A9-F703-3D48-0AA8-3A166F7C3054}"/>
              </a:ext>
            </a:extLst>
          </p:cNvPr>
          <p:cNvSpPr txBox="1"/>
          <p:nvPr/>
        </p:nvSpPr>
        <p:spPr>
          <a:xfrm>
            <a:off x="6248401" y="1562100"/>
            <a:ext cx="5334000" cy="4408899"/>
          </a:xfrm>
          <a:prstGeom prst="rect">
            <a:avLst/>
          </a:prstGeom>
          <a:noFill/>
        </p:spPr>
        <p:txBody>
          <a:bodyPr wrap="square" lIns="0" tIns="0" rIns="0" bIns="0" rtlCol="0" anchor="t">
            <a:spAutoFit/>
          </a:bodyPr>
          <a:lstStyle>
            <a:defPPr>
              <a:defRPr lang="en-US"/>
            </a:defPPr>
            <a:lvl1pPr>
              <a:defRPr b="1">
                <a:latin typeface="Montserrat" pitchFamily="2" charset="77"/>
              </a:defRPr>
            </a:lvl1pPr>
          </a:lstStyle>
          <a:p>
            <a:pPr>
              <a:spcBef>
                <a:spcPts val="1800"/>
              </a:spcBef>
              <a:spcAft>
                <a:spcPts val="300"/>
              </a:spcAft>
              <a:defRPr/>
            </a:pPr>
            <a:r>
              <a:rPr lang="en-US" sz="1400" dirty="0">
                <a:latin typeface="Aptos"/>
              </a:rPr>
              <a:t>Emergency Cash Disbursement and Card Replacement</a:t>
            </a:r>
          </a:p>
          <a:p>
            <a:pPr marR="0" lvl="0" algn="l" defTabSz="914400" rtl="0" eaLnBrk="1" fontAlgn="auto" latinLnBrk="0" hangingPunct="1">
              <a:lnSpc>
                <a:spcPct val="100000"/>
              </a:lnSpc>
              <a:spcBef>
                <a:spcPts val="0"/>
              </a:spcBef>
              <a:spcAft>
                <a:spcPts val="300"/>
              </a:spcAft>
              <a:buClrTx/>
              <a:buSzTx/>
              <a:defRPr/>
            </a:pPr>
            <a:r>
              <a:rPr lang="en-US" sz="1400" b="0" dirty="0">
                <a:latin typeface="Aptos Light"/>
              </a:rPr>
              <a:t>Visa credit card holders can get an emergency cash advance </a:t>
            </a:r>
            <a:br>
              <a:rPr lang="en-US" sz="1400" b="0" dirty="0">
                <a:latin typeface="Aptos Light" panose="020B0004020202020204" pitchFamily="34" charset="0"/>
              </a:rPr>
            </a:br>
            <a:r>
              <a:rPr lang="en-US" sz="1400" b="0" dirty="0">
                <a:latin typeface="Aptos Light"/>
              </a:rPr>
              <a:t>disbursed or a card replaced within one to three business days after issuer approval. </a:t>
            </a:r>
          </a:p>
          <a:p>
            <a:pPr marR="0" lvl="0" fontAlgn="auto">
              <a:lnSpc>
                <a:spcPct val="100000"/>
              </a:lnSpc>
              <a:spcBef>
                <a:spcPts val="1800"/>
              </a:spcBef>
              <a:spcAft>
                <a:spcPts val="300"/>
              </a:spcAft>
              <a:buClrTx/>
              <a:buSzTx/>
              <a:defRPr/>
            </a:pPr>
            <a:r>
              <a:rPr lang="en-US" sz="1400" dirty="0">
                <a:latin typeface="Aptos"/>
              </a:rPr>
              <a:t>Roadside Dispatch</a:t>
            </a:r>
          </a:p>
          <a:p>
            <a:pPr marR="0" lvl="0" algn="l" defTabSz="914400" rtl="0" eaLnBrk="1" fontAlgn="auto" latinLnBrk="0" hangingPunct="1">
              <a:lnSpc>
                <a:spcPct val="100000"/>
              </a:lnSpc>
              <a:spcBef>
                <a:spcPts val="0"/>
              </a:spcBef>
              <a:spcAft>
                <a:spcPts val="300"/>
              </a:spcAft>
              <a:buClrTx/>
              <a:buSzTx/>
              <a:defRPr/>
            </a:pPr>
            <a:r>
              <a:rPr lang="en-US" sz="1400" b="0" dirty="0">
                <a:latin typeface="Aptos Light"/>
              </a:rPr>
              <a:t>Available whenever you're in need of a tow - for eligible Wells Fargo cardholders 24/7, with no membership required. </a:t>
            </a:r>
          </a:p>
          <a:p>
            <a:pPr>
              <a:spcBef>
                <a:spcPts val="1800"/>
              </a:spcBef>
              <a:spcAft>
                <a:spcPts val="300"/>
              </a:spcAft>
              <a:defRPr/>
            </a:pPr>
            <a:r>
              <a:rPr lang="en-US" sz="1400" dirty="0">
                <a:latin typeface="Aptos"/>
              </a:rPr>
              <a:t>Zero Liability Protection</a:t>
            </a:r>
          </a:p>
          <a:p>
            <a:pPr marR="0" lvl="0" algn="l" defTabSz="914400" rtl="0" eaLnBrk="1" fontAlgn="auto" latinLnBrk="0" hangingPunct="1">
              <a:lnSpc>
                <a:spcPct val="100000"/>
              </a:lnSpc>
              <a:spcBef>
                <a:spcPts val="0"/>
              </a:spcBef>
              <a:spcAft>
                <a:spcPts val="300"/>
              </a:spcAft>
              <a:buClrTx/>
              <a:buSzTx/>
              <a:defRPr/>
            </a:pPr>
            <a:r>
              <a:rPr lang="en-US" sz="1400" b="0" dirty="0">
                <a:latin typeface="Aptos Light"/>
              </a:rPr>
              <a:t>Built-in protection features ensure that you won't be held responsible for unauthorized transactions, as long as they're reported promptly.</a:t>
            </a:r>
          </a:p>
          <a:p>
            <a:pPr>
              <a:spcBef>
                <a:spcPts val="1800"/>
              </a:spcBef>
              <a:spcAft>
                <a:spcPts val="300"/>
              </a:spcAft>
              <a:defRPr/>
            </a:pPr>
            <a:r>
              <a:rPr lang="en-US" sz="1400" dirty="0">
                <a:latin typeface="Aptos"/>
              </a:rPr>
              <a:t>Credit Close-Up®</a:t>
            </a:r>
          </a:p>
          <a:p>
            <a:pPr marR="0" lvl="0" algn="l" defTabSz="914400" rtl="0" eaLnBrk="1" fontAlgn="auto" latinLnBrk="0" hangingPunct="1">
              <a:lnSpc>
                <a:spcPct val="100000"/>
              </a:lnSpc>
              <a:spcBef>
                <a:spcPts val="0"/>
              </a:spcBef>
              <a:spcAft>
                <a:spcPts val="300"/>
              </a:spcAft>
              <a:buClrTx/>
              <a:buSzTx/>
              <a:defRPr/>
            </a:pPr>
            <a:r>
              <a:rPr lang="en-US" sz="1400" b="0" dirty="0">
                <a:latin typeface="Aptos Light"/>
              </a:rPr>
              <a:t>With Credit Close-Up® you own the skills to help understand and track your FICO® Score, raise it, or maintain it. Enroll to receive monthly FICO® Score updates and personalized credit insights. It’s complimentary to Wells Fargo Online® customers and using it won’t negatively affect your score.</a:t>
            </a:r>
            <a:endParaRPr lang="en-US" sz="1400" dirty="0">
              <a:latin typeface="Aptos Light"/>
            </a:endParaRPr>
          </a:p>
        </p:txBody>
      </p:sp>
      <p:grpSp>
        <p:nvGrpSpPr>
          <p:cNvPr id="3" name="Group 2">
            <a:extLst>
              <a:ext uri="{FF2B5EF4-FFF2-40B4-BE49-F238E27FC236}">
                <a16:creationId xmlns:a16="http://schemas.microsoft.com/office/drawing/2014/main" id="{3227CE94-3689-03C3-583E-DA94ED5CC043}"/>
              </a:ext>
            </a:extLst>
          </p:cNvPr>
          <p:cNvGrpSpPr/>
          <p:nvPr/>
        </p:nvGrpSpPr>
        <p:grpSpPr>
          <a:xfrm>
            <a:off x="9078866" y="0"/>
            <a:ext cx="2505457" cy="699389"/>
            <a:chOff x="9078866" y="0"/>
            <a:chExt cx="2505457" cy="699389"/>
          </a:xfrm>
        </p:grpSpPr>
        <p:sp>
          <p:nvSpPr>
            <p:cNvPr id="5" name="Rectangle 4">
              <a:extLst>
                <a:ext uri="{FF2B5EF4-FFF2-40B4-BE49-F238E27FC236}">
                  <a16:creationId xmlns:a16="http://schemas.microsoft.com/office/drawing/2014/main" id="{233225C7-EA0F-3C86-8EBC-26C91C14EDCD}"/>
                </a:ext>
              </a:extLst>
            </p:cNvPr>
            <p:cNvSpPr/>
            <p:nvPr/>
          </p:nvSpPr>
          <p:spPr>
            <a:xfrm>
              <a:off x="9078866" y="0"/>
              <a:ext cx="2505456" cy="69938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p>
              <a:pPr algn="ctr"/>
              <a:r>
                <a:rPr lang="en-US" sz="1800" b="1" spc="100">
                  <a:latin typeface="Aptos Display" panose="020B0004020202020204" pitchFamily="34" charset="0"/>
                  <a:ea typeface="+mj-ea"/>
                  <a:cs typeface="+mj-cs"/>
                </a:rPr>
                <a:t>EXAMPLE</a:t>
              </a:r>
              <a:endParaRPr lang="en-US" spc="100"/>
            </a:p>
          </p:txBody>
        </p:sp>
        <p:sp>
          <p:nvSpPr>
            <p:cNvPr id="6" name="Rectangle 5">
              <a:extLst>
                <a:ext uri="{FF2B5EF4-FFF2-40B4-BE49-F238E27FC236}">
                  <a16:creationId xmlns:a16="http://schemas.microsoft.com/office/drawing/2014/main" id="{7ED026DF-37C8-0505-9575-43F5DFA54289}"/>
                </a:ext>
              </a:extLst>
            </p:cNvPr>
            <p:cNvSpPr/>
            <p:nvPr/>
          </p:nvSpPr>
          <p:spPr>
            <a:xfrm>
              <a:off x="9078867" y="0"/>
              <a:ext cx="2505456" cy="8708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4381013"/>
      </p:ext>
    </p:extLst>
  </p:cSld>
  <p:clrMapOvr>
    <a:masterClrMapping/>
  </p:clrMapOvr>
</p:sld>
</file>

<file path=ppt/theme/theme1.xml><?xml version="1.0" encoding="utf-8"?>
<a:theme xmlns:a="http://schemas.openxmlformats.org/drawingml/2006/main" name="Master">
  <a:themeElements>
    <a:clrScheme name="PF 2023 v2">
      <a:dk1>
        <a:srgbClr val="242424"/>
      </a:dk1>
      <a:lt1>
        <a:srgbClr val="FFFFFF"/>
      </a:lt1>
      <a:dk2>
        <a:srgbClr val="FF3E00"/>
      </a:dk2>
      <a:lt2>
        <a:srgbClr val="D7D3BA"/>
      </a:lt2>
      <a:accent1>
        <a:srgbClr val="CC0014"/>
      </a:accent1>
      <a:accent2>
        <a:srgbClr val="FF9D00"/>
      </a:accent2>
      <a:accent3>
        <a:srgbClr val="9D9E9E"/>
      </a:accent3>
      <a:accent4>
        <a:srgbClr val="416F97"/>
      </a:accent4>
      <a:accent5>
        <a:srgbClr val="498988"/>
      </a:accent5>
      <a:accent6>
        <a:srgbClr val="784171"/>
      </a:accent6>
      <a:hlink>
        <a:srgbClr val="FF3E00"/>
      </a:hlink>
      <a:folHlink>
        <a:srgbClr val="9D9E9E"/>
      </a:folHlink>
    </a:clrScheme>
    <a:fontScheme name="Montserrat Fam 2">
      <a:majorFont>
        <a:latin typeface="Montserrat 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PF_presentation_template" id="{750CF0B5-E3F3-8246-A7D6-275840CFB2CC}" vid="{E80872ED-F537-DC49-97E8-A2D3D8B0DD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E2C2CE8D1A9C468D438BF9E74F7BF4" ma:contentTypeVersion="4" ma:contentTypeDescription="Create a new document." ma:contentTypeScope="" ma:versionID="f4fce7c57edf4a9d12b675c4aa9f6196">
  <xsd:schema xmlns:xsd="http://www.w3.org/2001/XMLSchema" xmlns:xs="http://www.w3.org/2001/XMLSchema" xmlns:p="http://schemas.microsoft.com/office/2006/metadata/properties" xmlns:ns2="6608C4EB-1188-4C38-B83A-13B55F9F5376" xmlns:ns3="d282f1bb-5e65-411f-bb17-46432dc02f71" xmlns:ns4="6608c4eb-1188-4c38-b83a-13b55f9f5376" targetNamespace="http://schemas.microsoft.com/office/2006/metadata/properties" ma:root="true" ma:fieldsID="3829f26c28738985da58aa4014e39cbc" ns2:_="" ns3:_="" ns4:_="">
    <xsd:import namespace="6608C4EB-1188-4C38-B83A-13B55F9F5376"/>
    <xsd:import namespace="d282f1bb-5e65-411f-bb17-46432dc02f71"/>
    <xsd:import namespace="6608c4eb-1188-4c38-b83a-13b55f9f5376"/>
    <xsd:element name="properties">
      <xsd:complexType>
        <xsd:sequence>
          <xsd:element name="documentManagement">
            <xsd:complexType>
              <xsd:all>
                <xsd:element ref="ns2:Description0" minOccurs="0"/>
                <xsd:element ref="ns3:SharedWithUsers" minOccurs="0"/>
                <xsd:element ref="ns3:SharedWithDetails" minOccurs="0"/>
                <xsd:element ref="ns4:MediaServiceMetadata" minOccurs="0"/>
                <xsd:element ref="ns4:MediaServiceFastMetadata"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8C4EB-1188-4C38-B83A-13B55F9F5376" elementFormDefault="qualified">
    <xsd:import namespace="http://schemas.microsoft.com/office/2006/documentManagement/types"/>
    <xsd:import namespace="http://schemas.microsoft.com/office/infopath/2007/PartnerControls"/>
    <xsd:element name="Description0" ma:index="8" nillable="true" ma:displayName="Description" ma:description="Additional information about the job" ma:internalName="Description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82f1bb-5e65-411f-bb17-46432dc02f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08c4eb-1188-4c38-b83a-13b55f9f5376"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9"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6608C4EB-1188-4C38-B83A-13B55F9F5376" xsi:nil="true"/>
  </documentManagement>
</p:properties>
</file>

<file path=customXml/itemProps1.xml><?xml version="1.0" encoding="utf-8"?>
<ds:datastoreItem xmlns:ds="http://schemas.openxmlformats.org/officeDocument/2006/customXml" ds:itemID="{7428EB05-E917-42C9-B727-5AB47AE84F2A}">
  <ds:schemaRefs>
    <ds:schemaRef ds:uri="6608C4EB-1188-4C38-B83A-13B55F9F5376"/>
    <ds:schemaRef ds:uri="6608c4eb-1188-4c38-b83a-13b55f9f5376"/>
    <ds:schemaRef ds:uri="d282f1bb-5e65-411f-bb17-46432dc02f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02741A-0EDE-4CF5-BC42-A6C8DDCBE60B}">
  <ds:schemaRefs>
    <ds:schemaRef ds:uri="http://schemas.microsoft.com/sharepoint/v3/contenttype/forms"/>
  </ds:schemaRefs>
</ds:datastoreItem>
</file>

<file path=customXml/itemProps3.xml><?xml version="1.0" encoding="utf-8"?>
<ds:datastoreItem xmlns:ds="http://schemas.openxmlformats.org/officeDocument/2006/customXml" ds:itemID="{84625C30-3152-444F-96EA-11D46F5796F9}">
  <ds:schemaRefs>
    <ds:schemaRef ds:uri="d282f1bb-5e65-411f-bb17-46432dc02f71"/>
    <ds:schemaRef ds:uri="http://purl.org/dc/elements/1.1/"/>
    <ds:schemaRef ds:uri="http://purl.org/dc/dcmitype/"/>
    <ds:schemaRef ds:uri="http://schemas.microsoft.com/office/2006/documentManagement/types"/>
    <ds:schemaRef ds:uri="http://schemas.microsoft.com/office/2006/metadata/properties"/>
    <ds:schemaRef ds:uri="http://purl.org/dc/terms/"/>
    <ds:schemaRef ds:uri="http://www.w3.org/XML/1998/namespace"/>
    <ds:schemaRef ds:uri="6608c4eb-1188-4c38-b83a-13b55f9f5376"/>
    <ds:schemaRef ds:uri="http://schemas.microsoft.com/office/infopath/2007/PartnerControls"/>
    <ds:schemaRef ds:uri="http://schemas.openxmlformats.org/package/2006/metadata/core-properties"/>
    <ds:schemaRef ds:uri="6608C4EB-1188-4C38-B83A-13B55F9F5376"/>
  </ds:schemaRefs>
</ds:datastoreItem>
</file>

<file path=docProps/app.xml><?xml version="1.0" encoding="utf-8"?>
<Properties xmlns="http://schemas.openxmlformats.org/officeDocument/2006/extended-properties" xmlns:vt="http://schemas.openxmlformats.org/officeDocument/2006/docPropsVTypes">
  <TotalTime>1</TotalTime>
  <Words>1000</Words>
  <Application>Microsoft Office PowerPoint</Application>
  <PresentationFormat>Widescreen</PresentationFormat>
  <Paragraphs>122</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Master</vt:lpstr>
      <vt:lpstr>PowerPoint Presentation</vt:lpstr>
      <vt:lpstr>Conducting a Credit Card Competitive Analysis</vt:lpstr>
      <vt:lpstr>PowerPoint Presentation</vt:lpstr>
      <vt:lpstr>Name of Card Overview</vt:lpstr>
      <vt:lpstr>Name of Card Benefits</vt:lpstr>
      <vt:lpstr>EXAMPLE: Wells Fargo Active Cash® Card Overview</vt:lpstr>
      <vt:lpstr>EXAMPLE: Wells Fargo Active Cash® Card Benefits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Kelly Ball</dc:creator>
  <cp:lastModifiedBy>Marla Depew</cp:lastModifiedBy>
  <cp:revision>9</cp:revision>
  <dcterms:created xsi:type="dcterms:W3CDTF">2024-09-18T17:56:16Z</dcterms:created>
  <dcterms:modified xsi:type="dcterms:W3CDTF">2024-12-04T18:43:46Z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0x0101007BE2C2CE8D1A9C468D438BF9E74F7BF4</vt:lpwstr>
  </property>
</Properties>
</file>