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1"/>
  </p:notesMasterIdLst>
  <p:sldIdLst>
    <p:sldId id="8329" r:id="rId5"/>
    <p:sldId id="8331" r:id="rId6"/>
    <p:sldId id="8336" r:id="rId7"/>
    <p:sldId id="8333" r:id="rId8"/>
    <p:sldId id="8334" r:id="rId9"/>
    <p:sldId id="833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968" userDrawn="1">
          <p15:clr>
            <a:srgbClr val="A4A3A4"/>
          </p15:clr>
        </p15:guide>
        <p15:guide id="3" orient="horz" pos="840" userDrawn="1">
          <p15:clr>
            <a:srgbClr val="A4A3A4"/>
          </p15:clr>
        </p15:guide>
        <p15:guide id="4" pos="2160" userDrawn="1">
          <p15:clr>
            <a:srgbClr val="A4A3A4"/>
          </p15:clr>
        </p15:guide>
        <p15:guide id="5" pos="3768" userDrawn="1">
          <p15:clr>
            <a:srgbClr val="A4A3A4"/>
          </p15:clr>
        </p15:guide>
        <p15:guide id="6" pos="3936" userDrawn="1">
          <p15:clr>
            <a:srgbClr val="A4A3A4"/>
          </p15:clr>
        </p15:guide>
        <p15:guide id="7" pos="5520" userDrawn="1">
          <p15:clr>
            <a:srgbClr val="A4A3A4"/>
          </p15:clr>
        </p15:guide>
        <p15:guide id="8" pos="5712" userDrawn="1">
          <p15:clr>
            <a:srgbClr val="A4A3A4"/>
          </p15:clr>
        </p15:guide>
        <p15:guide id="9" pos="280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4E8AB4-94AD-0CDD-2B34-C02AB6F3D175}" name="Michael P. Johnson" initials="MJ" userId="S::mjohnson@pathfind.com::7a9a3be7-0743-4fc2-81d1-bf72af9f2f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A7B82A-8709-A242-B60A-F3C460E9FDC1}" v="1" dt="2024-12-11T16:50:44.6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808" y="168"/>
      </p:cViewPr>
      <p:guideLst>
        <p:guide pos="1968"/>
        <p:guide orient="horz" pos="840"/>
        <p:guide pos="2160"/>
        <p:guide pos="3768"/>
        <p:guide pos="3936"/>
        <p:guide pos="5520"/>
        <p:guide pos="5712"/>
        <p:guide pos="28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914400" cy="914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1BC62-7363-374B-81BE-0515DB291DB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7DBAB-4BCB-9446-9AE0-25CA234E5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50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7DBAB-4BCB-9446-9AE0-25CA234E5B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64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FC404-3111-FD4B-EFB5-F25559F46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D05E8-0D29-0F7D-3475-E412F85B8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FA3D46-2E5E-77CA-AA97-EF251569B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1BDAC-1DEB-8672-A33C-D36E59E28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7DBAB-4BCB-9446-9AE0-25CA234E5B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1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B120A-302D-9F48-C721-21376862F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5F7DAB-EF18-0C54-BDB2-77F82FB6C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71ACAE-31AA-282A-5777-687A2D0BD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23705-4066-0B87-B15E-4AB4A001A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7DBAB-4BCB-9446-9AE0-25CA234E5B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402A4-FE8A-389B-3233-94E46EB31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958DA7-36E4-C313-D372-03EA77AF1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3E157-C1D2-DA71-6CB1-244E72D80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1ACB4-99BC-7116-0BDC-303099C74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7DBAB-4BCB-9446-9AE0-25CA234E5B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9CB22C3-3DB7-E18C-6C9F-5934E639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0364595" cy="39804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A9E391-D982-7CEC-C6CC-2C632ABC4C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88168"/>
            <a:ext cx="10972800" cy="4353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680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9E284756-1130-2000-8349-27035CBFA7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62053" y="1204912"/>
            <a:ext cx="2514600" cy="350369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100" b="1" i="0" kern="1200" dirty="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BEA8EF5A-886F-6149-00C8-D3B90CC6FA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73833" y="1204912"/>
            <a:ext cx="2514600" cy="350369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100" b="1" i="0" kern="1200" dirty="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3720D274-0DCB-5052-0C36-9A8AC1B1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1" y="685800"/>
            <a:ext cx="4514850" cy="398041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4D66F0-76AB-9E65-13CF-F87872634FEA}"/>
              </a:ext>
            </a:extLst>
          </p:cNvPr>
          <p:cNvSpPr/>
          <p:nvPr userDrawn="1"/>
        </p:nvSpPr>
        <p:spPr>
          <a:xfrm>
            <a:off x="0" y="699389"/>
            <a:ext cx="3124199" cy="4131890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F89E21-73DD-2524-CBA6-5ED35745AF2D}"/>
              </a:ext>
            </a:extLst>
          </p:cNvPr>
          <p:cNvSpPr/>
          <p:nvPr userDrawn="1"/>
        </p:nvSpPr>
        <p:spPr>
          <a:xfrm>
            <a:off x="609600" y="699389"/>
            <a:ext cx="2514600" cy="207568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ptos" panose="020B0004020202020204" pitchFamily="34" charset="0"/>
              </a:rPr>
              <a:t>What do you imagine </a:t>
            </a:r>
            <a:br>
              <a:rPr lang="en-US" sz="1400" b="1">
                <a:latin typeface="Aptos" panose="020B0004020202020204" pitchFamily="34" charset="0"/>
              </a:rPr>
            </a:br>
            <a:r>
              <a:rPr lang="en-US" sz="1400" b="1">
                <a:latin typeface="Aptos" panose="020B0004020202020204" pitchFamily="34" charset="0"/>
              </a:rPr>
              <a:t>this person looks like?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135D13-83B7-8761-858B-68B39EFCAFAD}"/>
              </a:ext>
            </a:extLst>
          </p:cNvPr>
          <p:cNvCxnSpPr>
            <a:cxnSpLocks/>
          </p:cNvCxnSpPr>
          <p:nvPr userDrawn="1"/>
        </p:nvCxnSpPr>
        <p:spPr>
          <a:xfrm>
            <a:off x="0" y="4831279"/>
            <a:ext cx="12192000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176CE1-282E-1D8E-4600-627396BDF6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700215"/>
            <a:ext cx="2514600" cy="2074862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D5B0E3-E3A0-31DC-73BD-4E446FEF8C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7413" y="1204912"/>
            <a:ext cx="2514600" cy="350369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100" b="1" i="0" kern="1200" dirty="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374D3FD5-CB58-61F3-C0BF-F87FD847A4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773" y="2954208"/>
            <a:ext cx="2514600" cy="51476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100" b="1" i="0" kern="1200" dirty="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2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2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2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200" b="0" i="0" kern="1200" dirty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90ECF51-C8CE-87A7-F86C-F7F70053FF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" y="4953953"/>
            <a:ext cx="2514600" cy="26177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100" b="1" i="0" kern="1200" dirty="0" smtClean="0">
                <a:solidFill>
                  <a:srgbClr val="FF0000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EA199BDB-9133-3435-6FC0-91668ADF8E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8744" y="5215731"/>
            <a:ext cx="2514600" cy="97784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100" b="1" i="0" kern="1200" dirty="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D1014703-9CEB-EE4A-BD6A-41D493F09E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413" y="5215731"/>
            <a:ext cx="2514600" cy="97784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100" b="1" i="0" kern="1200" dirty="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AE8F8EDA-C0E7-9FB1-B472-548927EBDA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81168" y="5215731"/>
            <a:ext cx="2514600" cy="97784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100" b="1" i="0" kern="1200" dirty="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FB6858C-7CAD-4398-4306-9A45782A6E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73833" y="5215731"/>
            <a:ext cx="2514600" cy="97784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100" b="1" i="0" kern="1200" dirty="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 smtClean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22238" indent="-1222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8456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217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B6744-11AC-6FFC-5AFD-559B67402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0364595" cy="3980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2AEDFC-F0B3-C1FD-BC99-4EE1208F0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12232"/>
            <a:ext cx="10972800" cy="45647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758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Aptos Display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athfind.com/insights/elevate-your-credit-card-marketing-with-personas/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1D776B-2159-0A3C-BB5A-73E6D9A94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7CA99315-0FAC-74F0-592E-F7F7B60CE4DC}"/>
              </a:ext>
            </a:extLst>
          </p:cNvPr>
          <p:cNvSpPr txBox="1">
            <a:spLocks/>
          </p:cNvSpPr>
          <p:nvPr/>
        </p:nvSpPr>
        <p:spPr>
          <a:xfrm>
            <a:off x="10002572" y="5972976"/>
            <a:ext cx="1943246" cy="59871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00" b="0" i="0" kern="1200">
                <a:solidFill>
                  <a:schemeClr val="bg2">
                    <a:alpha val="50000"/>
                  </a:schemeClr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err="1">
                <a:solidFill>
                  <a:schemeClr val="accent3"/>
                </a:solidFill>
              </a:rPr>
              <a:t>pathfind.com</a:t>
            </a:r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96D2F82-3676-002F-BBBC-D62C458173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328" t="-5187" r="-1" b="-1"/>
          <a:stretch/>
        </p:blipFill>
        <p:spPr>
          <a:xfrm>
            <a:off x="10002572" y="5508648"/>
            <a:ext cx="1371600" cy="3977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09CEDBD-D54D-0467-8C95-D231E80797B7}"/>
              </a:ext>
            </a:extLst>
          </p:cNvPr>
          <p:cNvSpPr txBox="1">
            <a:spLocks/>
          </p:cNvSpPr>
          <p:nvPr/>
        </p:nvSpPr>
        <p:spPr>
          <a:xfrm>
            <a:off x="609600" y="685800"/>
            <a:ext cx="10364595" cy="39804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ptos Display" panose="020B00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3600">
                <a:solidFill>
                  <a:schemeClr val="bg1"/>
                </a:solidFill>
              </a:rPr>
              <a:t>Persona guide &amp; template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3AEE97-0672-CFFE-798A-2EF59AEB1755}"/>
              </a:ext>
            </a:extLst>
          </p:cNvPr>
          <p:cNvGrpSpPr/>
          <p:nvPr/>
        </p:nvGrpSpPr>
        <p:grpSpPr>
          <a:xfrm>
            <a:off x="609600" y="1333500"/>
            <a:ext cx="10972800" cy="3927269"/>
            <a:chOff x="609600" y="1460399"/>
            <a:chExt cx="10364593" cy="4048249"/>
          </a:xfrm>
          <a:solidFill>
            <a:schemeClr val="tx1"/>
          </a:solidFill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008E94-7EF9-B6D0-343F-09C11AE56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6404" y="1460399"/>
              <a:ext cx="3347789" cy="4048249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CD6153-C9F0-78D4-8F33-5C12AC09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8002" y="1460399"/>
              <a:ext cx="3347789" cy="4048249"/>
            </a:xfrm>
            <a:prstGeom prst="rect">
              <a:avLst/>
            </a:prstGeom>
            <a:grp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F60616-97CB-D5DB-E07A-9BA108F68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" y="1465549"/>
              <a:ext cx="3347789" cy="4037948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744266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06CF-ED82-5A6A-6695-FB86D4C35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customer personas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FEFC5-6CA4-5283-C7B2-6FF0DDF2E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88168"/>
            <a:ext cx="10972800" cy="75127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Customer personas represent your ideal customers. Creating personas is a systematic process that can be broken down into three main steps: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7B36B16-DC52-0482-3974-6BB5592995D8}"/>
              </a:ext>
            </a:extLst>
          </p:cNvPr>
          <p:cNvSpPr txBox="1">
            <a:spLocks/>
          </p:cNvSpPr>
          <p:nvPr/>
        </p:nvSpPr>
        <p:spPr>
          <a:xfrm>
            <a:off x="609599" y="3501523"/>
            <a:ext cx="3559630" cy="19134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>
                <a:latin typeface="Aptos" panose="020B0004020202020204" pitchFamily="34" charset="0"/>
              </a:rPr>
              <a:t>Gathering and analyzing data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/>
              <a:t>Gather data about existing customers and prospects including demographics (age, gender, income, location), behavior (spending habits, credit card usage, preferred rewards), and psychographics (lifestyle, values, interests). 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BEC6317-1008-B6A3-642B-225EA72061FD}"/>
              </a:ext>
            </a:extLst>
          </p:cNvPr>
          <p:cNvSpPr txBox="1">
            <a:spLocks/>
          </p:cNvSpPr>
          <p:nvPr/>
        </p:nvSpPr>
        <p:spPr>
          <a:xfrm>
            <a:off x="4451094" y="3501523"/>
            <a:ext cx="3383280" cy="1989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>
                <a:latin typeface="Aptos" panose="020B0004020202020204" pitchFamily="34" charset="0"/>
              </a:rPr>
              <a:t>Segmenting by demographics, psychographics, and behaviors</a:t>
            </a:r>
            <a:endParaRPr lang="en-US" sz="1400"/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Group target audiences by characteristics </a:t>
            </a:r>
            <a:br>
              <a:rPr lang="en-US" sz="1400"/>
            </a:br>
            <a:r>
              <a:rPr lang="en-US" sz="1400"/>
              <a:t>like demographics, psychographics, behaviors, and communication preferences. Segmentation allows you to identify distinct groups and create tailored personas.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90BA02-86D9-A646-CECC-0B7D9AA6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2656309"/>
            <a:ext cx="762000" cy="749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95992C-09B6-98B5-F433-55F3D7678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828" y="2656309"/>
            <a:ext cx="762000" cy="749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7AF691-98F5-F5E6-279D-4CE613ECF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322" y="2656309"/>
            <a:ext cx="762000" cy="749300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A02E6AC-90DA-442A-BCE0-46E6A70E618D}"/>
              </a:ext>
            </a:extLst>
          </p:cNvPr>
          <p:cNvSpPr txBox="1">
            <a:spLocks/>
          </p:cNvSpPr>
          <p:nvPr/>
        </p:nvSpPr>
        <p:spPr>
          <a:xfrm>
            <a:off x="8200444" y="3501523"/>
            <a:ext cx="3235494" cy="19134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>
                <a:latin typeface="Aptos" panose="020B0004020202020204" pitchFamily="34" charset="0"/>
              </a:rPr>
              <a:t>Crafting the persona</a:t>
            </a:r>
          </a:p>
          <a:p>
            <a:pPr marL="0" indent="0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Create narratives that bring your target </a:t>
            </a:r>
            <a:br>
              <a:rPr lang="en-US" sz="1400"/>
            </a:br>
            <a:r>
              <a:rPr lang="en-US" sz="1400"/>
              <a:t>to life and help your team visualize their preferences and behaviors. Assign relatable names like "Ethan” or “Megan” to make them relatable and easy to reference.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3291CC-A2E6-29A9-0EE7-3C75A5E9A30D}"/>
              </a:ext>
            </a:extLst>
          </p:cNvPr>
          <p:cNvSpPr txBox="1">
            <a:spLocks/>
          </p:cNvSpPr>
          <p:nvPr/>
        </p:nvSpPr>
        <p:spPr>
          <a:xfrm>
            <a:off x="3777342" y="5670311"/>
            <a:ext cx="7776703" cy="50188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500" dirty="0">
                <a:latin typeface="Aptos Light"/>
              </a:rPr>
              <a:t>For further details, read our </a:t>
            </a:r>
            <a:r>
              <a:rPr lang="en-US" sz="1500" b="1" dirty="0">
                <a:solidFill>
                  <a:srgbClr val="FF0000"/>
                </a:solidFill>
                <a:latin typeface="Aptos"/>
              </a:rPr>
              <a:t>“</a:t>
            </a:r>
            <a:r>
              <a:rPr lang="en-US" sz="1500" b="1" u="sng" dirty="0">
                <a:solidFill>
                  <a:srgbClr val="FF0000"/>
                </a:solidFill>
                <a:latin typeface="Aptos"/>
                <a:hlinkClick r:id="rId5"/>
              </a:rPr>
              <a:t>Elevate your credit card marketing with personas</a:t>
            </a:r>
            <a:r>
              <a:rPr lang="en-US" sz="1500" b="1" dirty="0">
                <a:solidFill>
                  <a:srgbClr val="FF0000"/>
                </a:solidFill>
                <a:latin typeface="Aptos"/>
              </a:rPr>
              <a:t>”</a:t>
            </a:r>
            <a:r>
              <a:rPr lang="en-US" sz="1500" dirty="0">
                <a:latin typeface="Aptos Light"/>
              </a:rPr>
              <a:t> blog</a:t>
            </a:r>
          </a:p>
        </p:txBody>
      </p:sp>
    </p:spTree>
    <p:extLst>
      <p:ext uri="{BB962C8B-B14F-4D97-AF65-F5344CB8AC3E}">
        <p14:creationId xmlns:p14="http://schemas.microsoft.com/office/powerpoint/2010/main" val="3356728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C1BC31-343D-C34F-378E-89059CA5D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094" y="1904044"/>
            <a:ext cx="5960427" cy="33562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522DFD9-1CBA-BB87-E75F-821C4453422C}"/>
              </a:ext>
            </a:extLst>
          </p:cNvPr>
          <p:cNvSpPr txBox="1">
            <a:spLocks/>
          </p:cNvSpPr>
          <p:nvPr/>
        </p:nvSpPr>
        <p:spPr>
          <a:xfrm>
            <a:off x="609600" y="685800"/>
            <a:ext cx="10364595" cy="39804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ptos Display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How to use this guide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2FB79-9902-3A79-53F7-24051F918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711" y="3840050"/>
            <a:ext cx="3856689" cy="21716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458CA5-B9D5-93A7-FDA7-C7C4D3B18E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23762" y="1336675"/>
            <a:ext cx="3858637" cy="217274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D6B3D7-5185-D8B3-EECF-311E87B78E05}"/>
              </a:ext>
            </a:extLst>
          </p:cNvPr>
          <p:cNvSpPr txBox="1">
            <a:spLocks/>
          </p:cNvSpPr>
          <p:nvPr/>
        </p:nvSpPr>
        <p:spPr>
          <a:xfrm>
            <a:off x="7723762" y="3530688"/>
            <a:ext cx="3559630" cy="204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dirty="0"/>
              <a:t>Use</a:t>
            </a:r>
            <a:r>
              <a:rPr lang="en-US" sz="1100" b="1" dirty="0">
                <a:solidFill>
                  <a:srgbClr val="FF0000"/>
                </a:solidFill>
                <a:latin typeface="Aptos" panose="020B0004020202020204" pitchFamily="34" charset="0"/>
              </a:rPr>
              <a:t> page 5 </a:t>
            </a:r>
            <a:r>
              <a:rPr lang="en-US" sz="1100" dirty="0"/>
              <a:t>to start building your persona.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A7BCDB5-B205-38A8-C9C2-D9FBA6CA32A2}"/>
              </a:ext>
            </a:extLst>
          </p:cNvPr>
          <p:cNvSpPr txBox="1">
            <a:spLocks/>
          </p:cNvSpPr>
          <p:nvPr/>
        </p:nvSpPr>
        <p:spPr>
          <a:xfrm>
            <a:off x="5180807" y="1304731"/>
            <a:ext cx="2135186" cy="986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800">
                <a:solidFill>
                  <a:schemeClr val="tx2"/>
                </a:solidFill>
              </a:rPr>
              <a:t>These sections include thought starters and questions designed to help you craft the ideal persona by interpreting the target's lifestyle and values through compelling storytelling narratives.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835D47-13CE-D92C-87CB-8489A308C249}"/>
              </a:ext>
            </a:extLst>
          </p:cNvPr>
          <p:cNvSpPr txBox="1">
            <a:spLocks/>
          </p:cNvSpPr>
          <p:nvPr/>
        </p:nvSpPr>
        <p:spPr>
          <a:xfrm>
            <a:off x="598238" y="3409401"/>
            <a:ext cx="651904" cy="5942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800">
                <a:solidFill>
                  <a:schemeClr val="tx2"/>
                </a:solidFill>
              </a:rPr>
              <a:t>Place the demographic data here.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958F4F2-7EFB-25E6-4909-C8A1B1DAE62E}"/>
              </a:ext>
            </a:extLst>
          </p:cNvPr>
          <p:cNvSpPr txBox="1">
            <a:spLocks/>
          </p:cNvSpPr>
          <p:nvPr/>
        </p:nvSpPr>
        <p:spPr>
          <a:xfrm>
            <a:off x="1336094" y="5301476"/>
            <a:ext cx="5353938" cy="180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/>
              <a:t>Use the worksheet on </a:t>
            </a:r>
            <a:r>
              <a:rPr lang="en-US" sz="1100" b="1">
                <a:solidFill>
                  <a:srgbClr val="FF0000"/>
                </a:solidFill>
                <a:latin typeface="Aptos" panose="020B0004020202020204" pitchFamily="34" charset="0"/>
              </a:rPr>
              <a:t>page 4 </a:t>
            </a:r>
            <a:r>
              <a:rPr lang="en-US" sz="1100"/>
              <a:t>to organize your findings.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2CD55CA-B288-1FCF-4E20-67C8FF0011F0}"/>
              </a:ext>
            </a:extLst>
          </p:cNvPr>
          <p:cNvSpPr txBox="1">
            <a:spLocks/>
          </p:cNvSpPr>
          <p:nvPr/>
        </p:nvSpPr>
        <p:spPr>
          <a:xfrm>
            <a:off x="7723762" y="6042295"/>
            <a:ext cx="3808670" cy="204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/>
              <a:t>The example on </a:t>
            </a:r>
            <a:r>
              <a:rPr lang="en-US" sz="1100" b="1">
                <a:solidFill>
                  <a:srgbClr val="FF0000"/>
                </a:solidFill>
                <a:latin typeface="Aptos" panose="020B0004020202020204" pitchFamily="34" charset="0"/>
              </a:rPr>
              <a:t>page 6 </a:t>
            </a:r>
            <a:r>
              <a:rPr lang="en-US" sz="1100"/>
              <a:t>is an ideal persona for reference.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2D9448-24CF-8CE7-DB5B-0698DADF27FF}"/>
              </a:ext>
            </a:extLst>
          </p:cNvPr>
          <p:cNvSpPr/>
          <p:nvPr/>
        </p:nvSpPr>
        <p:spPr>
          <a:xfrm>
            <a:off x="2946901" y="2394289"/>
            <a:ext cx="4107024" cy="155256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4A5060F-A04E-5BFD-09E6-219668CEE13A}"/>
              </a:ext>
            </a:extLst>
          </p:cNvPr>
          <p:cNvCxnSpPr>
            <a:cxnSpLocks/>
          </p:cNvCxnSpPr>
          <p:nvPr/>
        </p:nvCxnSpPr>
        <p:spPr>
          <a:xfrm>
            <a:off x="5119120" y="1333500"/>
            <a:ext cx="0" cy="1060789"/>
          </a:xfrm>
          <a:prstGeom prst="straightConnector1">
            <a:avLst/>
          </a:prstGeom>
          <a:ln w="9525" cap="rnd">
            <a:solidFill>
              <a:schemeClr val="tx2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B53120E-310A-1D31-D6D7-8016D3EA4B59}"/>
              </a:ext>
            </a:extLst>
          </p:cNvPr>
          <p:cNvCxnSpPr>
            <a:cxnSpLocks/>
          </p:cNvCxnSpPr>
          <p:nvPr/>
        </p:nvCxnSpPr>
        <p:spPr>
          <a:xfrm>
            <a:off x="609598" y="3390939"/>
            <a:ext cx="903796" cy="0"/>
          </a:xfrm>
          <a:prstGeom prst="straightConnector1">
            <a:avLst/>
          </a:prstGeom>
          <a:ln w="9525" cap="rnd">
            <a:solidFill>
              <a:schemeClr val="tx2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4A5E5A8-120A-2C78-6DC2-EAA94449080F}"/>
              </a:ext>
            </a:extLst>
          </p:cNvPr>
          <p:cNvSpPr/>
          <p:nvPr/>
        </p:nvSpPr>
        <p:spPr>
          <a:xfrm>
            <a:off x="1513394" y="4275854"/>
            <a:ext cx="5540532" cy="73346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84B8006-C780-E7AE-8430-E1A2CE2B3357}"/>
              </a:ext>
            </a:extLst>
          </p:cNvPr>
          <p:cNvSpPr txBox="1">
            <a:spLocks/>
          </p:cNvSpPr>
          <p:nvPr/>
        </p:nvSpPr>
        <p:spPr>
          <a:xfrm>
            <a:off x="5180806" y="5332071"/>
            <a:ext cx="2205317" cy="986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800">
                <a:solidFill>
                  <a:schemeClr val="tx2"/>
                </a:solidFill>
              </a:rPr>
              <a:t>Once you have a clear understanding of the </a:t>
            </a:r>
            <a:br>
              <a:rPr lang="en-US" sz="800">
                <a:solidFill>
                  <a:schemeClr val="tx2"/>
                </a:solidFill>
              </a:rPr>
            </a:br>
            <a:r>
              <a:rPr lang="en-US" sz="800">
                <a:solidFill>
                  <a:schemeClr val="tx2"/>
                </a:solidFill>
              </a:rPr>
              <a:t>target's lifestyle and values, use the questions in this section to tailor your marketing messages and card program benefits specifically for this persona.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1138226-5689-BD89-9DAF-A438982C3F40}"/>
              </a:ext>
            </a:extLst>
          </p:cNvPr>
          <p:cNvCxnSpPr>
            <a:cxnSpLocks/>
          </p:cNvCxnSpPr>
          <p:nvPr/>
        </p:nvCxnSpPr>
        <p:spPr>
          <a:xfrm flipV="1">
            <a:off x="5119120" y="5009322"/>
            <a:ext cx="0" cy="789423"/>
          </a:xfrm>
          <a:prstGeom prst="straightConnector1">
            <a:avLst/>
          </a:prstGeom>
          <a:ln w="9525" cap="rnd">
            <a:solidFill>
              <a:schemeClr val="tx2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100BFF2-B41D-9236-5B56-21EA8F433207}"/>
              </a:ext>
            </a:extLst>
          </p:cNvPr>
          <p:cNvSpPr txBox="1">
            <a:spLocks/>
          </p:cNvSpPr>
          <p:nvPr/>
        </p:nvSpPr>
        <p:spPr>
          <a:xfrm>
            <a:off x="3113468" y="1304731"/>
            <a:ext cx="1943965" cy="5993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800" dirty="0">
                <a:solidFill>
                  <a:schemeClr val="tx2"/>
                </a:solidFill>
                <a:latin typeface="Aptos Light"/>
              </a:rPr>
              <a:t>The name should feel real and represent </a:t>
            </a:r>
            <a:br>
              <a:rPr lang="en-US" sz="800" dirty="0"/>
            </a:br>
            <a:r>
              <a:rPr lang="en-US" sz="800" dirty="0">
                <a:solidFill>
                  <a:schemeClr val="tx2"/>
                </a:solidFill>
                <a:latin typeface="Aptos Light"/>
              </a:rPr>
              <a:t>the persona’s traits and demographics. The descriptor should provide a quick summary of the persona in a few memorable words.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1EAC56-1B99-635C-66A4-D94FB82277AD}"/>
              </a:ext>
            </a:extLst>
          </p:cNvPr>
          <p:cNvCxnSpPr>
            <a:cxnSpLocks/>
          </p:cNvCxnSpPr>
          <p:nvPr/>
        </p:nvCxnSpPr>
        <p:spPr>
          <a:xfrm>
            <a:off x="3051781" y="1333500"/>
            <a:ext cx="0" cy="833230"/>
          </a:xfrm>
          <a:prstGeom prst="straightConnector1">
            <a:avLst/>
          </a:prstGeom>
          <a:ln w="9525" cap="rnd">
            <a:solidFill>
              <a:schemeClr val="tx2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17604B8-06FB-03DD-3697-771AD79D0DF3}"/>
              </a:ext>
            </a:extLst>
          </p:cNvPr>
          <p:cNvSpPr txBox="1">
            <a:spLocks/>
          </p:cNvSpPr>
          <p:nvPr/>
        </p:nvSpPr>
        <p:spPr>
          <a:xfrm>
            <a:off x="598238" y="2267821"/>
            <a:ext cx="651904" cy="5942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800">
                <a:solidFill>
                  <a:schemeClr val="tx2"/>
                </a:solidFill>
              </a:rPr>
              <a:t>Select an image that reflects the persona’s </a:t>
            </a:r>
            <a:br>
              <a:rPr lang="en-US" sz="800">
                <a:solidFill>
                  <a:schemeClr val="tx2"/>
                </a:solidFill>
              </a:rPr>
            </a:br>
            <a:r>
              <a:rPr lang="en-US" sz="800">
                <a:solidFill>
                  <a:schemeClr val="tx2"/>
                </a:solidFill>
              </a:rPr>
              <a:t>age, gender, profession, </a:t>
            </a:r>
            <a:br>
              <a:rPr lang="en-US" sz="800">
                <a:solidFill>
                  <a:schemeClr val="tx2"/>
                </a:solidFill>
              </a:rPr>
            </a:br>
            <a:r>
              <a:rPr lang="en-US" sz="800">
                <a:solidFill>
                  <a:schemeClr val="tx2"/>
                </a:solidFill>
              </a:rPr>
              <a:t>or interests.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08942DE-ABD2-CDBF-DE3B-762558A74C5F}"/>
              </a:ext>
            </a:extLst>
          </p:cNvPr>
          <p:cNvCxnSpPr>
            <a:cxnSpLocks/>
          </p:cNvCxnSpPr>
          <p:nvPr/>
        </p:nvCxnSpPr>
        <p:spPr>
          <a:xfrm>
            <a:off x="609598" y="2249359"/>
            <a:ext cx="1031778" cy="0"/>
          </a:xfrm>
          <a:prstGeom prst="straightConnector1">
            <a:avLst/>
          </a:prstGeom>
          <a:ln w="9525" cap="rnd">
            <a:solidFill>
              <a:schemeClr val="tx2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288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AE77D-3958-0BFC-395E-70B6BBEF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5252379-37D5-1243-F551-51959806E473}"/>
              </a:ext>
            </a:extLst>
          </p:cNvPr>
          <p:cNvSpPr/>
          <p:nvPr/>
        </p:nvSpPr>
        <p:spPr>
          <a:xfrm>
            <a:off x="0" y="699389"/>
            <a:ext cx="3124199" cy="4131890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E0F5F8-0135-6F74-FF95-CA8720A17B85}"/>
              </a:ext>
            </a:extLst>
          </p:cNvPr>
          <p:cNvSpPr/>
          <p:nvPr/>
        </p:nvSpPr>
        <p:spPr>
          <a:xfrm>
            <a:off x="609600" y="699389"/>
            <a:ext cx="2514600" cy="207568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ptos" panose="020B0004020202020204" pitchFamily="34" charset="0"/>
              </a:rPr>
              <a:t>What do you imagine </a:t>
            </a:r>
            <a:br>
              <a:rPr lang="en-US" sz="1400" b="1">
                <a:latin typeface="Aptos" panose="020B0004020202020204" pitchFamily="34" charset="0"/>
              </a:rPr>
            </a:br>
            <a:r>
              <a:rPr lang="en-US" sz="1400" b="1">
                <a:latin typeface="Aptos" panose="020B0004020202020204" pitchFamily="34" charset="0"/>
              </a:rPr>
              <a:t>this person looks like?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3DCD91A-C731-9525-847F-82099261C981}"/>
              </a:ext>
            </a:extLst>
          </p:cNvPr>
          <p:cNvSpPr txBox="1">
            <a:spLocks/>
          </p:cNvSpPr>
          <p:nvPr/>
        </p:nvSpPr>
        <p:spPr>
          <a:xfrm>
            <a:off x="609600" y="2954207"/>
            <a:ext cx="2367009" cy="187705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1920" indent="-12192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ptos Light"/>
              </a:rPr>
              <a:t>Age: XX</a:t>
            </a:r>
            <a:endParaRPr lang="en-US" dirty="0">
              <a:latin typeface="Aptos Light"/>
            </a:endParaRPr>
          </a:p>
          <a:p>
            <a:pPr marL="121920" indent="-12192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ptos Light"/>
              </a:rPr>
              <a:t>Gender: XX% Male / XX% Female </a:t>
            </a:r>
          </a:p>
          <a:p>
            <a:pPr marL="121920" indent="-12192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ptos Light"/>
              </a:rPr>
              <a:t>Location: City, state</a:t>
            </a:r>
            <a:endParaRPr lang="en-US" sz="1200" dirty="0"/>
          </a:p>
          <a:p>
            <a:pPr marL="121920" indent="-12192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ptos Light"/>
              </a:rPr>
              <a:t>Marital Status: Single, married,</a:t>
            </a:r>
            <a:br>
              <a:rPr lang="en-US" sz="1200" dirty="0"/>
            </a:br>
            <a:r>
              <a:rPr lang="en-US" sz="1200" dirty="0">
                <a:latin typeface="Aptos Light"/>
              </a:rPr>
              <a:t>number of children (if any)</a:t>
            </a:r>
          </a:p>
          <a:p>
            <a:pPr marL="121920" indent="-12192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ptos Light"/>
              </a:rPr>
              <a:t>Occupation: Job title</a:t>
            </a:r>
            <a:endParaRPr lang="en-US" sz="1200" dirty="0"/>
          </a:p>
          <a:p>
            <a:pPr marL="121920" indent="-12192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ptos Light"/>
              </a:rPr>
              <a:t>Income: $XX,XXX annually</a:t>
            </a:r>
          </a:p>
          <a:p>
            <a:pPr marL="121920" indent="-12192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20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C9185E-69B8-523D-4975-171FE621993F}"/>
              </a:ext>
            </a:extLst>
          </p:cNvPr>
          <p:cNvSpPr txBox="1">
            <a:spLocks/>
          </p:cNvSpPr>
          <p:nvPr/>
        </p:nvSpPr>
        <p:spPr>
          <a:xfrm>
            <a:off x="3429000" y="675580"/>
            <a:ext cx="6945086" cy="31978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>
                <a:latin typeface="Aptos Display" panose="020B0004020202020204" pitchFamily="34" charset="0"/>
                <a:ea typeface="+mj-ea"/>
                <a:cs typeface="+mj-cs"/>
              </a:rPr>
              <a:t>Persona’s name and descriptor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06D2CB56-BED2-6D0A-B695-D54DF26968BA}"/>
              </a:ext>
            </a:extLst>
          </p:cNvPr>
          <p:cNvSpPr txBox="1">
            <a:spLocks/>
          </p:cNvSpPr>
          <p:nvPr/>
        </p:nvSpPr>
        <p:spPr>
          <a:xfrm>
            <a:off x="3429000" y="1204963"/>
            <a:ext cx="2523744" cy="3626304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Lifestyle: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/>
              <a:t>Thought starters: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What are their daily routines and habits?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Where do they live (urban, suburban, rural)? What is their home like (apartment, starter house, etc.)?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What is their profession and how does their work-life balance affect their lifestyle?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How do they spend their free time? Are they highly social or more introverted?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Who makes up their primary social circle (friends, family, coworkers)?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What matters most to them (family, career, personal growth, community)?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Are they risk-averse or adventurous? </a:t>
            </a:r>
          </a:p>
        </p:txBody>
      </p:sp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91139C49-04DD-BD10-4098-389283B98E2B}"/>
              </a:ext>
            </a:extLst>
          </p:cNvPr>
          <p:cNvSpPr txBox="1">
            <a:spLocks/>
          </p:cNvSpPr>
          <p:nvPr/>
        </p:nvSpPr>
        <p:spPr>
          <a:xfrm>
            <a:off x="9078867" y="1204963"/>
            <a:ext cx="2523744" cy="3626305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How to communicate with [Name]: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/>
              <a:t>Thought starters: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What features should you highlight (convenience, rewards, tools, support, security, etc.)?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How can this card assist them in reaching their long-term goals?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Are they tech-savvy? Or do they prefer traditional communication methods (in-person, phone, direct mail, email, etc.)?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Do they prefer brief, to-the-point messages or more detailed explanations?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1E25D526-DD0B-6997-D89B-A0DF33486F20}"/>
              </a:ext>
            </a:extLst>
          </p:cNvPr>
          <p:cNvSpPr txBox="1">
            <a:spLocks/>
          </p:cNvSpPr>
          <p:nvPr/>
        </p:nvSpPr>
        <p:spPr>
          <a:xfrm>
            <a:off x="6248400" y="1204964"/>
            <a:ext cx="2523744" cy="3626307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What [Name] values: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/>
              <a:t>Thought starters: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What are their long-term goals?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What type of products do they value (simple, time-saving, those that make life easier, etc.)?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How do they approach financial decisions (practical, emotional, impulsive, analytical, etc.)?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What do they seek in a card — prestige, security, flashy perks, or practical benefits?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What do they prioritize when making decisions (security, ease of use, immediate gratification, long-term benefits, etc.)?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DF4090F3-AA29-06F7-D3BB-114B322DC32F}"/>
              </a:ext>
            </a:extLst>
          </p:cNvPr>
          <p:cNvSpPr txBox="1">
            <a:spLocks/>
          </p:cNvSpPr>
          <p:nvPr/>
        </p:nvSpPr>
        <p:spPr>
          <a:xfrm>
            <a:off x="609600" y="4957239"/>
            <a:ext cx="2523744" cy="248525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b="1">
                <a:solidFill>
                  <a:srgbClr val="FF0000"/>
                </a:solidFill>
                <a:latin typeface="Aptos" panose="020B0004020202020204" pitchFamily="34" charset="0"/>
              </a:rPr>
              <a:t>Marketing Insights: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A9B1F9-6C02-435C-3694-8BD04447C92A}"/>
              </a:ext>
            </a:extLst>
          </p:cNvPr>
          <p:cNvCxnSpPr>
            <a:cxnSpLocks/>
          </p:cNvCxnSpPr>
          <p:nvPr/>
        </p:nvCxnSpPr>
        <p:spPr>
          <a:xfrm>
            <a:off x="0" y="4831279"/>
            <a:ext cx="12192000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FF3371CA-8CC3-DA8E-B8EC-5F36E0338B90}"/>
              </a:ext>
            </a:extLst>
          </p:cNvPr>
          <p:cNvSpPr txBox="1">
            <a:spLocks/>
          </p:cNvSpPr>
          <p:nvPr/>
        </p:nvSpPr>
        <p:spPr>
          <a:xfrm>
            <a:off x="609600" y="5176277"/>
            <a:ext cx="2523744" cy="1391791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Reward the __________ personality type: </a:t>
            </a:r>
            <a:r>
              <a:rPr lang="en-US"/>
              <a:t>How do they spend their time? What matters most when choosing a card? </a:t>
            </a:r>
            <a:br>
              <a:rPr lang="en-US"/>
            </a:br>
            <a:r>
              <a:rPr lang="en-US"/>
              <a:t>What should our marketing highlight to drive applications and ongoing card use?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0C012A78-5931-F3A4-A33D-DC765F10F4C7}"/>
              </a:ext>
            </a:extLst>
          </p:cNvPr>
          <p:cNvSpPr txBox="1">
            <a:spLocks/>
          </p:cNvSpPr>
          <p:nvPr/>
        </p:nvSpPr>
        <p:spPr>
          <a:xfrm>
            <a:off x="3429000" y="5176278"/>
            <a:ext cx="2523744" cy="1391790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Appeal to their _______________: </a:t>
            </a:r>
            <a:br>
              <a:rPr lang="en-US" b="1">
                <a:latin typeface="Aptos" panose="020B0004020202020204" pitchFamily="34" charset="0"/>
              </a:rPr>
            </a:br>
            <a:r>
              <a:rPr lang="en-US"/>
              <a:t>Which offers and card features will resonate most with this individual? </a:t>
            </a:r>
            <a:br>
              <a:rPr lang="en-US"/>
            </a:br>
            <a:r>
              <a:rPr lang="en-US"/>
              <a:t>Are there any marketing messages that should be avoided to ensure alignment with their preferences?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0FE777D5-BD9F-440E-0654-ACAB80DB4094}"/>
              </a:ext>
            </a:extLst>
          </p:cNvPr>
          <p:cNvSpPr txBox="1">
            <a:spLocks/>
          </p:cNvSpPr>
          <p:nvPr/>
        </p:nvSpPr>
        <p:spPr>
          <a:xfrm>
            <a:off x="6248400" y="5176278"/>
            <a:ext cx="2523744" cy="1391790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Emphasize __________ and ___________:</a:t>
            </a:r>
            <a:r>
              <a:rPr lang="en-US"/>
              <a:t> What types of tools do they prefer — digital, print, or other formats? What matters most to them? How can your marketing efforts capture their attention and align with their wants and needs?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E72DBB18-91A9-5158-989B-D2EF3F2C9BCC}"/>
              </a:ext>
            </a:extLst>
          </p:cNvPr>
          <p:cNvSpPr txBox="1">
            <a:spLocks/>
          </p:cNvSpPr>
          <p:nvPr/>
        </p:nvSpPr>
        <p:spPr>
          <a:xfrm>
            <a:off x="9078867" y="5176277"/>
            <a:ext cx="2523744" cy="1302575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Address their long-term goals:</a:t>
            </a:r>
            <a:br>
              <a:rPr lang="en-US" b="1">
                <a:latin typeface="Aptos" panose="020B0004020202020204" pitchFamily="34" charset="0"/>
              </a:rPr>
            </a:br>
            <a:r>
              <a:rPr lang="en-US"/>
              <a:t>What financial goals does this audience prioritize? How can your card help them achieve those goals? Are they focused on building an emergency fund, saving for a big purchase, paying off loans, etc.?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None/>
            </a:pP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01D008-9EDE-F857-3545-82E003E7C4EE}"/>
              </a:ext>
            </a:extLst>
          </p:cNvPr>
          <p:cNvGrpSpPr/>
          <p:nvPr/>
        </p:nvGrpSpPr>
        <p:grpSpPr>
          <a:xfrm>
            <a:off x="9078866" y="0"/>
            <a:ext cx="2505457" cy="699389"/>
            <a:chOff x="9078866" y="0"/>
            <a:chExt cx="2505457" cy="6993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3F2D94-A70D-4D46-FFE6-8EFF79C88AD4}"/>
                </a:ext>
              </a:extLst>
            </p:cNvPr>
            <p:cNvSpPr/>
            <p:nvPr/>
          </p:nvSpPr>
          <p:spPr>
            <a:xfrm>
              <a:off x="9078866" y="0"/>
              <a:ext cx="2505456" cy="69938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en-US" sz="1800" b="1" spc="100">
                  <a:latin typeface="Aptos Display" panose="020B0004020202020204" pitchFamily="34" charset="0"/>
                  <a:ea typeface="+mj-ea"/>
                  <a:cs typeface="+mj-cs"/>
                </a:rPr>
                <a:t>WORKSHEET</a:t>
              </a:r>
              <a:endParaRPr lang="en-US" spc="1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8FAEA2-9463-D7B9-E755-BED804B357CB}"/>
                </a:ext>
              </a:extLst>
            </p:cNvPr>
            <p:cNvSpPr/>
            <p:nvPr/>
          </p:nvSpPr>
          <p:spPr>
            <a:xfrm>
              <a:off x="9078867" y="0"/>
              <a:ext cx="2505456" cy="8708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4253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AEEEC-21DD-749E-A3FD-5FC917ACF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BB37BD-154D-1281-BFC6-D331CCCAAB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0757EF-6B84-6E69-7A48-CBC50D0F9B65}"/>
              </a:ext>
            </a:extLst>
          </p:cNvPr>
          <p:cNvSpPr/>
          <p:nvPr/>
        </p:nvSpPr>
        <p:spPr>
          <a:xfrm>
            <a:off x="0" y="709005"/>
            <a:ext cx="3124199" cy="4131890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2CEBB85-28C1-3373-B385-C1C54BBCE1BE}"/>
              </a:ext>
            </a:extLst>
          </p:cNvPr>
          <p:cNvSpPr txBox="1">
            <a:spLocks/>
          </p:cNvSpPr>
          <p:nvPr/>
        </p:nvSpPr>
        <p:spPr>
          <a:xfrm>
            <a:off x="609600" y="2954207"/>
            <a:ext cx="2367009" cy="187705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/>
              <a:t>Age:</a:t>
            </a:r>
          </a:p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/>
              <a:t>Gender:</a:t>
            </a:r>
          </a:p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/>
              <a:t>Location:</a:t>
            </a:r>
          </a:p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/>
              <a:t>Marital Status:</a:t>
            </a:r>
          </a:p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/>
              <a:t>Occupation:</a:t>
            </a:r>
          </a:p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/>
              <a:t>Income:</a:t>
            </a:r>
          </a:p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20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4B0F493-3C59-D884-EE4A-BA4670490E83}"/>
              </a:ext>
            </a:extLst>
          </p:cNvPr>
          <p:cNvSpPr txBox="1">
            <a:spLocks/>
          </p:cNvSpPr>
          <p:nvPr/>
        </p:nvSpPr>
        <p:spPr>
          <a:xfrm>
            <a:off x="3429000" y="675580"/>
            <a:ext cx="6945086" cy="31978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>
                <a:latin typeface="Aptos Display" panose="020B0004020202020204" pitchFamily="34" charset="0"/>
                <a:ea typeface="+mj-ea"/>
                <a:cs typeface="+mj-cs"/>
              </a:rPr>
              <a:t>Persona’s name and descriptor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B1724D1A-5818-9C1E-9C40-006EABF20D6F}"/>
              </a:ext>
            </a:extLst>
          </p:cNvPr>
          <p:cNvSpPr txBox="1">
            <a:spLocks/>
          </p:cNvSpPr>
          <p:nvPr/>
        </p:nvSpPr>
        <p:spPr>
          <a:xfrm>
            <a:off x="3429000" y="1204963"/>
            <a:ext cx="2523744" cy="3626304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Lifestyle: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Text</a:t>
            </a:r>
          </a:p>
        </p:txBody>
      </p:sp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076D3D38-C0C4-C30E-F1E2-6EB65E9A7879}"/>
              </a:ext>
            </a:extLst>
          </p:cNvPr>
          <p:cNvSpPr txBox="1">
            <a:spLocks/>
          </p:cNvSpPr>
          <p:nvPr/>
        </p:nvSpPr>
        <p:spPr>
          <a:xfrm>
            <a:off x="9078867" y="1204963"/>
            <a:ext cx="2523744" cy="3626305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How to communicate with [Name]: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Text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782B66EE-2E97-313D-BB78-7A9518CEFB29}"/>
              </a:ext>
            </a:extLst>
          </p:cNvPr>
          <p:cNvSpPr txBox="1">
            <a:spLocks/>
          </p:cNvSpPr>
          <p:nvPr/>
        </p:nvSpPr>
        <p:spPr>
          <a:xfrm>
            <a:off x="6248400" y="1204964"/>
            <a:ext cx="2523744" cy="3626307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What [Name] Values: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Text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0830D3DD-9B59-7FDC-87D1-02B09495E8B5}"/>
              </a:ext>
            </a:extLst>
          </p:cNvPr>
          <p:cNvSpPr txBox="1">
            <a:spLocks/>
          </p:cNvSpPr>
          <p:nvPr/>
        </p:nvSpPr>
        <p:spPr>
          <a:xfrm>
            <a:off x="609600" y="4957239"/>
            <a:ext cx="2523744" cy="248525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b="1">
                <a:solidFill>
                  <a:srgbClr val="FF0000"/>
                </a:solidFill>
                <a:latin typeface="Aptos" panose="020B0004020202020204" pitchFamily="34" charset="0"/>
              </a:rPr>
              <a:t>Marketing Insights: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0746D5-CEDF-75DD-8E76-B64A5B3FEE6F}"/>
              </a:ext>
            </a:extLst>
          </p:cNvPr>
          <p:cNvCxnSpPr>
            <a:cxnSpLocks/>
          </p:cNvCxnSpPr>
          <p:nvPr/>
        </p:nvCxnSpPr>
        <p:spPr>
          <a:xfrm>
            <a:off x="0" y="4831279"/>
            <a:ext cx="12192000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A357572E-2532-6C4F-816A-79F7FF84AAE1}"/>
              </a:ext>
            </a:extLst>
          </p:cNvPr>
          <p:cNvSpPr txBox="1">
            <a:spLocks/>
          </p:cNvSpPr>
          <p:nvPr/>
        </p:nvSpPr>
        <p:spPr>
          <a:xfrm>
            <a:off x="609600" y="5176277"/>
            <a:ext cx="2523744" cy="1391791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Reward the __________ personality type: </a:t>
            </a:r>
            <a:r>
              <a:rPr lang="en-US"/>
              <a:t>Text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91201624-CD0E-7C71-3541-4F75802822DF}"/>
              </a:ext>
            </a:extLst>
          </p:cNvPr>
          <p:cNvSpPr txBox="1">
            <a:spLocks/>
          </p:cNvSpPr>
          <p:nvPr/>
        </p:nvSpPr>
        <p:spPr>
          <a:xfrm>
            <a:off x="3429000" y="5176278"/>
            <a:ext cx="2523744" cy="1391790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Appeal to their _______________: </a:t>
            </a:r>
            <a:br>
              <a:rPr lang="en-US" b="1">
                <a:latin typeface="Aptos" panose="020B0004020202020204" pitchFamily="34" charset="0"/>
              </a:rPr>
            </a:br>
            <a:r>
              <a:rPr lang="en-US"/>
              <a:t>Text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endParaRPr lang="en-US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E210CF21-BC64-3DC6-08C9-9B474DBDD698}"/>
              </a:ext>
            </a:extLst>
          </p:cNvPr>
          <p:cNvSpPr txBox="1">
            <a:spLocks/>
          </p:cNvSpPr>
          <p:nvPr/>
        </p:nvSpPr>
        <p:spPr>
          <a:xfrm>
            <a:off x="6248400" y="5176278"/>
            <a:ext cx="2523744" cy="1391790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Emphasize __________ and ___________:</a:t>
            </a:r>
            <a:r>
              <a:rPr lang="en-US"/>
              <a:t> Text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endParaRPr lang="en-US"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2286DD78-82E6-C8E0-E687-91DBF0CEC7AC}"/>
              </a:ext>
            </a:extLst>
          </p:cNvPr>
          <p:cNvSpPr txBox="1">
            <a:spLocks/>
          </p:cNvSpPr>
          <p:nvPr/>
        </p:nvSpPr>
        <p:spPr>
          <a:xfrm>
            <a:off x="9078867" y="5176277"/>
            <a:ext cx="2523744" cy="1302575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Address their long-term goals:</a:t>
            </a:r>
            <a:br>
              <a:rPr lang="en-US" b="1">
                <a:latin typeface="Aptos" panose="020B0004020202020204" pitchFamily="34" charset="0"/>
              </a:rPr>
            </a:br>
            <a:r>
              <a:rPr lang="en-US"/>
              <a:t>Text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endParaRPr lang="en-US"/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None/>
            </a:pP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442D4B-3764-62F9-BD97-9A4DE7DF296A}"/>
              </a:ext>
            </a:extLst>
          </p:cNvPr>
          <p:cNvGrpSpPr/>
          <p:nvPr/>
        </p:nvGrpSpPr>
        <p:grpSpPr>
          <a:xfrm>
            <a:off x="9078866" y="0"/>
            <a:ext cx="2505457" cy="699389"/>
            <a:chOff x="9078866" y="0"/>
            <a:chExt cx="2505457" cy="6993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30D44D-E4AB-A2DF-DDB1-78FF14362F68}"/>
                </a:ext>
              </a:extLst>
            </p:cNvPr>
            <p:cNvSpPr/>
            <p:nvPr/>
          </p:nvSpPr>
          <p:spPr>
            <a:xfrm>
              <a:off x="9078866" y="0"/>
              <a:ext cx="2505456" cy="69938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en-US" sz="1800" b="1" spc="100">
                  <a:latin typeface="Aptos Display" panose="020B0004020202020204" pitchFamily="34" charset="0"/>
                  <a:ea typeface="+mj-ea"/>
                  <a:cs typeface="+mj-cs"/>
                </a:rPr>
                <a:t>TEMPLATE</a:t>
              </a:r>
              <a:endParaRPr lang="en-US" spc="1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DB3B34-31C4-F306-B273-E281DB9A3EB6}"/>
                </a:ext>
              </a:extLst>
            </p:cNvPr>
            <p:cNvSpPr/>
            <p:nvPr/>
          </p:nvSpPr>
          <p:spPr>
            <a:xfrm>
              <a:off x="9078867" y="0"/>
              <a:ext cx="2505456" cy="8708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2389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7358A-BD87-22AC-92E6-4475E688B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B1E646F-8865-46E3-B35E-B2083076C129}"/>
              </a:ext>
            </a:extLst>
          </p:cNvPr>
          <p:cNvSpPr/>
          <p:nvPr/>
        </p:nvSpPr>
        <p:spPr>
          <a:xfrm>
            <a:off x="0" y="699389"/>
            <a:ext cx="3124199" cy="4131890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48C0E82-4DFC-250C-BC84-E239BB63F473}"/>
              </a:ext>
            </a:extLst>
          </p:cNvPr>
          <p:cNvSpPr txBox="1">
            <a:spLocks/>
          </p:cNvSpPr>
          <p:nvPr/>
        </p:nvSpPr>
        <p:spPr>
          <a:xfrm>
            <a:off x="609600" y="2954207"/>
            <a:ext cx="2367009" cy="187705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/>
              <a:t>Age: 32</a:t>
            </a:r>
          </a:p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/>
              <a:t>Gender: 68% Male / 32% Female </a:t>
            </a:r>
          </a:p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/>
              <a:t>Location: Suburban Dallas, Texas</a:t>
            </a:r>
          </a:p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/>
              <a:t>Marital Status: Married with one child (2 years old)</a:t>
            </a:r>
          </a:p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/>
              <a:t>Occupation: Software Engineer</a:t>
            </a:r>
          </a:p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/>
              <a:t>Income: $95,000 annually</a:t>
            </a:r>
          </a:p>
          <a:p>
            <a:pPr marL="122238" indent="-122238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20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30B8819-720C-9547-2965-2356A10157F7}"/>
              </a:ext>
            </a:extLst>
          </p:cNvPr>
          <p:cNvSpPr txBox="1">
            <a:spLocks/>
          </p:cNvSpPr>
          <p:nvPr/>
        </p:nvSpPr>
        <p:spPr>
          <a:xfrm>
            <a:off x="3429000" y="675580"/>
            <a:ext cx="6945086" cy="31978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>
                <a:latin typeface="Aptos Display" panose="020B0004020202020204" pitchFamily="34" charset="0"/>
                <a:ea typeface="+mj-ea"/>
                <a:cs typeface="+mj-cs"/>
              </a:rPr>
              <a:t>Ryan, the Practical Planner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2546FDC-6F7B-7382-1EDE-0A85B3E07CB3}"/>
              </a:ext>
            </a:extLst>
          </p:cNvPr>
          <p:cNvSpPr txBox="1">
            <a:spLocks/>
          </p:cNvSpPr>
          <p:nvPr/>
        </p:nvSpPr>
        <p:spPr>
          <a:xfrm>
            <a:off x="3429000" y="1204963"/>
            <a:ext cx="2523744" cy="3626304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Lifestyle: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Ryan is the guy who keeps his life as organized as the code he writes.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Living in suburban Dallas, Ryan balances his career as a software engineer with his role as a hands-on dad to his two-year-old daughter.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His weekends are split between improving his home (which he considers a "starter house") and making memories with his family.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At 32, Ryan is focused on upgrading his life — saving for a larger house, growing his emergency fund, and thinking ahead to his daughter’s college education.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9268D13-1910-1F34-5E21-8E3CA17DC8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39" t="4068" r="25590" b="28849"/>
          <a:stretch/>
        </p:blipFill>
        <p:spPr>
          <a:xfrm>
            <a:off x="610874" y="699389"/>
            <a:ext cx="2513325" cy="2077396"/>
          </a:xfrm>
          <a:prstGeom prst="rect">
            <a:avLst/>
          </a:prstGeom>
        </p:spPr>
      </p:pic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E4EE992B-40E5-F538-ED00-5164305CC673}"/>
              </a:ext>
            </a:extLst>
          </p:cNvPr>
          <p:cNvSpPr txBox="1">
            <a:spLocks/>
          </p:cNvSpPr>
          <p:nvPr/>
        </p:nvSpPr>
        <p:spPr>
          <a:xfrm>
            <a:off x="9078867" y="1204963"/>
            <a:ext cx="2523744" cy="3626305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How to communicate with Ryan: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Messaging to Ryan should focus on convenience, rewards that align with everyday spending, and tools that help him stay in control of his finances.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Highlight how the card can help him achieve his goals — saving on routine expenses, improving his home, or setting aside money for his daughter’s future.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Ryan appreciates clear, direct communication and prefers to handle his banking online, so offering a seamless mobile app experience </a:t>
            </a:r>
            <a:br>
              <a:rPr lang="en-US"/>
            </a:br>
            <a:r>
              <a:rPr lang="en-US"/>
              <a:t>is crucial.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Security features should also be emphasized, as Ryan wants to feel confident that his financial transactions are safe.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649612D2-207E-D9D0-3059-1ABDD66808D1}"/>
              </a:ext>
            </a:extLst>
          </p:cNvPr>
          <p:cNvSpPr txBox="1">
            <a:spLocks/>
          </p:cNvSpPr>
          <p:nvPr/>
        </p:nvSpPr>
        <p:spPr>
          <a:xfrm>
            <a:off x="6248400" y="1204964"/>
            <a:ext cx="2523744" cy="3626307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What Ryan Values: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Ryan is pragmatic and focused on long-term stability.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He values products that make his life easier and help him achieve his financial goals.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His financial decisions are driven by practicality, not impulse, and he tends to research thoroughly before committing to any major purchase or financial product.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He’s not looking for flashy perks like VIP concert access; instead, he values tools that offer real-world benefits, like cashback on groceries and gas or points he can put toward home improvement.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Ryan also prioritizes financial security, so cards that offer features like fraud protection and expense-tracking apps appeal to him.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None/>
            </a:pPr>
            <a:endParaRPr lang="en-US"/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CB6F4CE6-1AB3-ABC8-8CE8-0B4E78EC5AB8}"/>
              </a:ext>
            </a:extLst>
          </p:cNvPr>
          <p:cNvSpPr txBox="1">
            <a:spLocks/>
          </p:cNvSpPr>
          <p:nvPr/>
        </p:nvSpPr>
        <p:spPr>
          <a:xfrm>
            <a:off x="609600" y="4957239"/>
            <a:ext cx="2523744" cy="248525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b="1">
                <a:solidFill>
                  <a:srgbClr val="FF0000"/>
                </a:solidFill>
                <a:latin typeface="Aptos" panose="020B0004020202020204" pitchFamily="34" charset="0"/>
              </a:rPr>
              <a:t>Marketing Insights: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36891D-896B-F8D5-A5AE-EE9F67F27AB8}"/>
              </a:ext>
            </a:extLst>
          </p:cNvPr>
          <p:cNvCxnSpPr>
            <a:cxnSpLocks/>
          </p:cNvCxnSpPr>
          <p:nvPr/>
        </p:nvCxnSpPr>
        <p:spPr>
          <a:xfrm>
            <a:off x="0" y="4831279"/>
            <a:ext cx="12192000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20934D25-A2F8-254E-BF8A-9A27AF9AA905}"/>
              </a:ext>
            </a:extLst>
          </p:cNvPr>
          <p:cNvSpPr txBox="1">
            <a:spLocks/>
          </p:cNvSpPr>
          <p:nvPr/>
        </p:nvSpPr>
        <p:spPr>
          <a:xfrm>
            <a:off x="609600" y="5176277"/>
            <a:ext cx="2523744" cy="1391791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Reward the researcher: </a:t>
            </a:r>
            <a:r>
              <a:rPr lang="en-US"/>
              <a:t>Ryan spends time comparing options. Marketing that includes transparent breakdowns of benefits, comparisons with competitors, and customer testimonials will resonate with him.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B5BDED6C-556F-A00A-15A4-9045A668E461}"/>
              </a:ext>
            </a:extLst>
          </p:cNvPr>
          <p:cNvSpPr txBox="1">
            <a:spLocks/>
          </p:cNvSpPr>
          <p:nvPr/>
        </p:nvSpPr>
        <p:spPr>
          <a:xfrm>
            <a:off x="3429000" y="5176278"/>
            <a:ext cx="2523744" cy="1391790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Appeal to his practicality: </a:t>
            </a:r>
            <a:r>
              <a:rPr lang="en-US"/>
              <a:t>Offers that focus on cashback for routine expenses (groceries, gas, home improvement) will get Ryan’s attention. Avoid emphasizing luxury perks that he doesn’t see as relevant.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47E863B9-56B1-42BE-752B-25CD7C64228B}"/>
              </a:ext>
            </a:extLst>
          </p:cNvPr>
          <p:cNvSpPr txBox="1">
            <a:spLocks/>
          </p:cNvSpPr>
          <p:nvPr/>
        </p:nvSpPr>
        <p:spPr>
          <a:xfrm>
            <a:off x="6248400" y="5176278"/>
            <a:ext cx="2523744" cy="1391790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Emphasize technology and convenience:</a:t>
            </a:r>
            <a:r>
              <a:rPr lang="en-US"/>
              <a:t> Ryan prefers digital tools and convenience in his financial life. Marketing that highlights the ease of managing his card through a mobile app, setting up autopay, or getting expense alerts will make the card more appealing.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B5A94504-9A1F-64E7-E0FF-7EBB21A7BE73}"/>
              </a:ext>
            </a:extLst>
          </p:cNvPr>
          <p:cNvSpPr txBox="1">
            <a:spLocks/>
          </p:cNvSpPr>
          <p:nvPr/>
        </p:nvSpPr>
        <p:spPr>
          <a:xfrm>
            <a:off x="9078867" y="5176277"/>
            <a:ext cx="2523744" cy="1302575"/>
          </a:xfrm>
          <a:prstGeom prst="rect">
            <a:avLst/>
          </a:prstGeom>
        </p:spPr>
        <p:txBody>
          <a:bodyPr lIns="0" tIns="0" rIns="0" bIns="0"/>
          <a:lstStyle>
            <a:lvl1pPr marL="122238" indent="-122238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b="1">
                <a:latin typeface="Aptos" panose="020B0004020202020204" pitchFamily="34" charset="0"/>
              </a:rPr>
              <a:t>Address his long-term goals:</a:t>
            </a:r>
            <a:r>
              <a:rPr lang="en-US"/>
              <a:t> Communicate how the credit card can support his larger goals — whether that’s building an emergency fund, saving for a new home, or contributing to a college fund.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None/>
            </a:pP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1F5445-F791-DACD-1D30-6EFAC383D366}"/>
              </a:ext>
            </a:extLst>
          </p:cNvPr>
          <p:cNvGrpSpPr/>
          <p:nvPr/>
        </p:nvGrpSpPr>
        <p:grpSpPr>
          <a:xfrm>
            <a:off x="9078866" y="0"/>
            <a:ext cx="2505457" cy="699389"/>
            <a:chOff x="9078866" y="0"/>
            <a:chExt cx="2505457" cy="6993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9CC8A4-3680-1DC8-8B77-199B24E2A241}"/>
                </a:ext>
              </a:extLst>
            </p:cNvPr>
            <p:cNvSpPr/>
            <p:nvPr/>
          </p:nvSpPr>
          <p:spPr>
            <a:xfrm>
              <a:off x="9078866" y="0"/>
              <a:ext cx="2505456" cy="69938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en-US" sz="1800" b="1" spc="100">
                  <a:latin typeface="Aptos Display" panose="020B0004020202020204" pitchFamily="34" charset="0"/>
                  <a:ea typeface="+mj-ea"/>
                  <a:cs typeface="+mj-cs"/>
                </a:rPr>
                <a:t>EXAMPLE</a:t>
              </a:r>
              <a:endParaRPr lang="en-US" spc="1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D62E58-05AF-1C02-1225-401BB3E4582F}"/>
                </a:ext>
              </a:extLst>
            </p:cNvPr>
            <p:cNvSpPr/>
            <p:nvPr/>
          </p:nvSpPr>
          <p:spPr>
            <a:xfrm>
              <a:off x="9078867" y="0"/>
              <a:ext cx="2505456" cy="8708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0504495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PF 2023 v2">
      <a:dk1>
        <a:srgbClr val="242424"/>
      </a:dk1>
      <a:lt1>
        <a:srgbClr val="FFFFFF"/>
      </a:lt1>
      <a:dk2>
        <a:srgbClr val="FF3E00"/>
      </a:dk2>
      <a:lt2>
        <a:srgbClr val="D7D3BA"/>
      </a:lt2>
      <a:accent1>
        <a:srgbClr val="CC0014"/>
      </a:accent1>
      <a:accent2>
        <a:srgbClr val="FF9D00"/>
      </a:accent2>
      <a:accent3>
        <a:srgbClr val="9D9E9E"/>
      </a:accent3>
      <a:accent4>
        <a:srgbClr val="416F97"/>
      </a:accent4>
      <a:accent5>
        <a:srgbClr val="498988"/>
      </a:accent5>
      <a:accent6>
        <a:srgbClr val="784171"/>
      </a:accent6>
      <a:hlink>
        <a:srgbClr val="FF3E00"/>
      </a:hlink>
      <a:folHlink>
        <a:srgbClr val="9D9E9E"/>
      </a:folHlink>
    </a:clrScheme>
    <a:fontScheme name="Montserrat Fam 2">
      <a:majorFont>
        <a:latin typeface="Montserrat 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_PF_presentation_template" id="{750CF0B5-E3F3-8246-A7D6-275840CFB2CC}" vid="{E80872ED-F537-DC49-97E8-A2D3D8B0DD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E2C2CE8D1A9C468D438BF9E74F7BF4" ma:contentTypeVersion="4" ma:contentTypeDescription="Create a new document." ma:contentTypeScope="" ma:versionID="f4fce7c57edf4a9d12b675c4aa9f6196">
  <xsd:schema xmlns:xsd="http://www.w3.org/2001/XMLSchema" xmlns:xs="http://www.w3.org/2001/XMLSchema" xmlns:p="http://schemas.microsoft.com/office/2006/metadata/properties" xmlns:ns2="6608C4EB-1188-4C38-B83A-13B55F9F5376" xmlns:ns3="d282f1bb-5e65-411f-bb17-46432dc02f71" xmlns:ns4="6608c4eb-1188-4c38-b83a-13b55f9f5376" targetNamespace="http://schemas.microsoft.com/office/2006/metadata/properties" ma:root="true" ma:fieldsID="3829f26c28738985da58aa4014e39cbc" ns2:_="" ns3:_="" ns4:_="">
    <xsd:import namespace="6608C4EB-1188-4C38-B83A-13B55F9F5376"/>
    <xsd:import namespace="d282f1bb-5e65-411f-bb17-46432dc02f71"/>
    <xsd:import namespace="6608c4eb-1188-4c38-b83a-13b55f9f5376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08C4EB-1188-4C38-B83A-13B55F9F5376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scription="Additional information about the job" ma:internalName="Description0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2f1bb-5e65-411f-bb17-46432dc02f7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08c4eb-1188-4c38-b83a-13b55f9f53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9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6608C4EB-1188-4C38-B83A-13B55F9F5376" xsi:nil="true"/>
  </documentManagement>
</p:properties>
</file>

<file path=customXml/itemProps1.xml><?xml version="1.0" encoding="utf-8"?>
<ds:datastoreItem xmlns:ds="http://schemas.openxmlformats.org/officeDocument/2006/customXml" ds:itemID="{8A3DE989-0565-4EA7-9485-03BC29073E4A}">
  <ds:schemaRefs>
    <ds:schemaRef ds:uri="6608C4EB-1188-4C38-B83A-13B55F9F5376"/>
    <ds:schemaRef ds:uri="6608c4eb-1188-4c38-b83a-13b55f9f5376"/>
    <ds:schemaRef ds:uri="d282f1bb-5e65-411f-bb17-46432dc02f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502741A-0EDE-4CF5-BC42-A6C8DDCBE6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625C30-3152-444F-96EA-11D46F5796F9}">
  <ds:schemaRefs>
    <ds:schemaRef ds:uri="6608c4eb-1188-4c38-b83a-13b55f9f5376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d282f1bb-5e65-411f-bb17-46432dc02f71"/>
    <ds:schemaRef ds:uri="http://schemas.openxmlformats.org/package/2006/metadata/core-properties"/>
    <ds:schemaRef ds:uri="6608C4EB-1188-4C38-B83A-13B55F9F537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1392</Words>
  <Application>Microsoft Office PowerPoint</Application>
  <PresentationFormat>Widescreen</PresentationFormat>
  <Paragraphs>109</Paragraphs>
  <Slides>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Master</vt:lpstr>
      <vt:lpstr>PowerPoint Presentation</vt:lpstr>
      <vt:lpstr>Creating customer personas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Ball</dc:creator>
  <cp:lastModifiedBy>Laura Mapother</cp:lastModifiedBy>
  <cp:revision>10</cp:revision>
  <dcterms:created xsi:type="dcterms:W3CDTF">2024-09-18T17:56:16Z</dcterms:created>
  <dcterms:modified xsi:type="dcterms:W3CDTF">2024-12-12T14:32:42Z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0x0101007BE2C2CE8D1A9C468D438BF9E74F7BF4</vt:lpwstr>
  </property>
</Properties>
</file>